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009" r:id="rId2"/>
    <p:sldId id="2040" r:id="rId3"/>
    <p:sldId id="2003" r:id="rId4"/>
    <p:sldId id="2004" r:id="rId5"/>
    <p:sldId id="2005" r:id="rId6"/>
    <p:sldId id="2006" r:id="rId7"/>
    <p:sldId id="2007" r:id="rId8"/>
    <p:sldId id="2008" r:id="rId9"/>
    <p:sldId id="2010" r:id="rId10"/>
    <p:sldId id="257" r:id="rId11"/>
    <p:sldId id="1905" r:id="rId12"/>
    <p:sldId id="1906" r:id="rId13"/>
    <p:sldId id="2011" r:id="rId14"/>
    <p:sldId id="1908" r:id="rId15"/>
    <p:sldId id="2012" r:id="rId16"/>
    <p:sldId id="1909" r:id="rId17"/>
    <p:sldId id="1910" r:id="rId18"/>
    <p:sldId id="1914" r:id="rId19"/>
    <p:sldId id="1915" r:id="rId20"/>
    <p:sldId id="1911" r:id="rId21"/>
    <p:sldId id="1912" r:id="rId22"/>
    <p:sldId id="1916" r:id="rId23"/>
    <p:sldId id="1913" r:id="rId24"/>
    <p:sldId id="1918" r:id="rId25"/>
    <p:sldId id="1919" r:id="rId26"/>
    <p:sldId id="1917" r:id="rId27"/>
    <p:sldId id="1920" r:id="rId28"/>
    <p:sldId id="1921" r:id="rId29"/>
    <p:sldId id="1922" r:id="rId30"/>
    <p:sldId id="1998" r:id="rId31"/>
    <p:sldId id="1923" r:id="rId32"/>
    <p:sldId id="1988" r:id="rId33"/>
    <p:sldId id="1999" r:id="rId34"/>
    <p:sldId id="1924" r:id="rId35"/>
    <p:sldId id="2002" r:id="rId36"/>
    <p:sldId id="1925" r:id="rId37"/>
    <p:sldId id="1926" r:id="rId38"/>
    <p:sldId id="1927" r:id="rId39"/>
    <p:sldId id="1929" r:id="rId40"/>
    <p:sldId id="1930" r:id="rId41"/>
    <p:sldId id="1931" r:id="rId42"/>
    <p:sldId id="1932" r:id="rId43"/>
    <p:sldId id="1933" r:id="rId44"/>
    <p:sldId id="1934" r:id="rId45"/>
    <p:sldId id="2001" r:id="rId46"/>
    <p:sldId id="1989" r:id="rId47"/>
    <p:sldId id="1935" r:id="rId48"/>
    <p:sldId id="1936" r:id="rId49"/>
    <p:sldId id="1937" r:id="rId50"/>
    <p:sldId id="1939" r:id="rId51"/>
    <p:sldId id="1991" r:id="rId52"/>
    <p:sldId id="1990" r:id="rId53"/>
    <p:sldId id="1992" r:id="rId54"/>
    <p:sldId id="1993" r:id="rId55"/>
    <p:sldId id="1994" r:id="rId56"/>
    <p:sldId id="1995" r:id="rId57"/>
    <p:sldId id="1996" r:id="rId58"/>
    <p:sldId id="2039" r:id="rId59"/>
    <p:sldId id="2013" r:id="rId60"/>
    <p:sldId id="2014" r:id="rId61"/>
    <p:sldId id="2015" r:id="rId62"/>
    <p:sldId id="2016" r:id="rId63"/>
    <p:sldId id="2017" r:id="rId64"/>
    <p:sldId id="2018" r:id="rId65"/>
    <p:sldId id="2019" r:id="rId66"/>
    <p:sldId id="2020" r:id="rId67"/>
    <p:sldId id="2021" r:id="rId68"/>
    <p:sldId id="2022" r:id="rId69"/>
    <p:sldId id="2023" r:id="rId70"/>
    <p:sldId id="2024" r:id="rId71"/>
    <p:sldId id="2025" r:id="rId72"/>
    <p:sldId id="2027" r:id="rId73"/>
    <p:sldId id="2028" r:id="rId74"/>
    <p:sldId id="2029" r:id="rId75"/>
    <p:sldId id="2030" r:id="rId76"/>
    <p:sldId id="2031" r:id="rId77"/>
    <p:sldId id="2032" r:id="rId78"/>
    <p:sldId id="2033" r:id="rId79"/>
    <p:sldId id="2034" r:id="rId80"/>
    <p:sldId id="2035" r:id="rId81"/>
    <p:sldId id="2036" r:id="rId82"/>
    <p:sldId id="2037" r:id="rId83"/>
    <p:sldId id="2038" r:id="rId84"/>
    <p:sldId id="2041" r:id="rId85"/>
    <p:sldId id="1987"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5642" autoAdjust="0"/>
  </p:normalViewPr>
  <p:slideViewPr>
    <p:cSldViewPr snapToGrid="0">
      <p:cViewPr varScale="1">
        <p:scale>
          <a:sx n="83" d="100"/>
          <a:sy n="83" d="100"/>
        </p:scale>
        <p:origin x="15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4EE6D-5D18-4FB8-9B21-6AB47F99CDE7}" type="datetimeFigureOut">
              <a:rPr lang="zh-CN" altLang="en-US" smtClean="0"/>
              <a:t>2022/3/8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2D36D-85BF-4A8B-A057-1EF6C184E1A1}" type="slidenum">
              <a:rPr lang="zh-CN" altLang="en-US" smtClean="0"/>
              <a:t>‹#›</a:t>
            </a:fld>
            <a:endParaRPr lang="zh-CN" altLang="en-US"/>
          </a:p>
        </p:txBody>
      </p:sp>
    </p:spTree>
    <p:extLst>
      <p:ext uri="{BB962C8B-B14F-4D97-AF65-F5344CB8AC3E}">
        <p14:creationId xmlns:p14="http://schemas.microsoft.com/office/powerpoint/2010/main" val="3410123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各位同学大家下午好，我是本次</a:t>
            </a:r>
            <a:r>
              <a:rPr lang="zh-CN" altLang="en-US" baseline="0" dirty="0" smtClean="0"/>
              <a:t> 软件系统分析与设计的授课教师，刘海明</a:t>
            </a: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a:t>
            </a:fld>
            <a:endParaRPr lang="zh-CN" altLang="en-US"/>
          </a:p>
        </p:txBody>
      </p:sp>
    </p:spTree>
    <p:extLst>
      <p:ext uri="{BB962C8B-B14F-4D97-AF65-F5344CB8AC3E}">
        <p14:creationId xmlns:p14="http://schemas.microsoft.com/office/powerpoint/2010/main" val="2334555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第一章</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11</a:t>
            </a:fld>
            <a:endParaRPr lang="zh-CN" altLang="en-US"/>
          </a:p>
        </p:txBody>
      </p:sp>
    </p:spTree>
    <p:extLst>
      <p:ext uri="{BB962C8B-B14F-4D97-AF65-F5344CB8AC3E}">
        <p14:creationId xmlns:p14="http://schemas.microsoft.com/office/powerpoint/2010/main" val="2089480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第一章</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12</a:t>
            </a:fld>
            <a:endParaRPr lang="zh-CN" altLang="en-US"/>
          </a:p>
        </p:txBody>
      </p:sp>
    </p:spTree>
    <p:extLst>
      <p:ext uri="{BB962C8B-B14F-4D97-AF65-F5344CB8AC3E}">
        <p14:creationId xmlns:p14="http://schemas.microsoft.com/office/powerpoint/2010/main" val="392804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13</a:t>
            </a:fld>
            <a:endParaRPr lang="zh-CN" altLang="en-US"/>
          </a:p>
        </p:txBody>
      </p:sp>
    </p:spTree>
    <p:extLst>
      <p:ext uri="{BB962C8B-B14F-4D97-AF65-F5344CB8AC3E}">
        <p14:creationId xmlns:p14="http://schemas.microsoft.com/office/powerpoint/2010/main" val="3491112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系统建模与分析设计第一章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第一章</a:t>
            </a:r>
            <a:endParaRPr lang="zh-CN" altLang="en-US" b="1" dirty="0" smtClean="0"/>
          </a:p>
          <a:p>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14</a:t>
            </a:fld>
            <a:endParaRPr lang="zh-CN" altLang="en-US"/>
          </a:p>
        </p:txBody>
      </p:sp>
    </p:spTree>
    <p:extLst>
      <p:ext uri="{BB962C8B-B14F-4D97-AF65-F5344CB8AC3E}">
        <p14:creationId xmlns:p14="http://schemas.microsoft.com/office/powerpoint/2010/main" val="70866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系统建模与分析设计第一章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第一章</a:t>
            </a:r>
            <a:endParaRPr lang="zh-CN" altLang="en-US" b="1" dirty="0" smtClean="0"/>
          </a:p>
          <a:p>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15</a:t>
            </a:fld>
            <a:endParaRPr lang="zh-CN" altLang="en-US"/>
          </a:p>
        </p:txBody>
      </p:sp>
    </p:spTree>
    <p:extLst>
      <p:ext uri="{BB962C8B-B14F-4D97-AF65-F5344CB8AC3E}">
        <p14:creationId xmlns:p14="http://schemas.microsoft.com/office/powerpoint/2010/main" val="6971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r>
              <a:rPr lang="en-US" altLang="zh-CN" dirty="0" smtClean="0"/>
              <a:t>https://www.youtube.com/watch?v=Y_A0E1ToC_I</a:t>
            </a:r>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16</a:t>
            </a:fld>
            <a:endParaRPr lang="zh-CN" altLang="en-US"/>
          </a:p>
        </p:txBody>
      </p:sp>
    </p:spTree>
    <p:extLst>
      <p:ext uri="{BB962C8B-B14F-4D97-AF65-F5344CB8AC3E}">
        <p14:creationId xmlns:p14="http://schemas.microsoft.com/office/powerpoint/2010/main" val="4158000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17</a:t>
            </a:fld>
            <a:endParaRPr lang="zh-CN" altLang="en-US"/>
          </a:p>
        </p:txBody>
      </p:sp>
    </p:spTree>
    <p:extLst>
      <p:ext uri="{BB962C8B-B14F-4D97-AF65-F5344CB8AC3E}">
        <p14:creationId xmlns:p14="http://schemas.microsoft.com/office/powerpoint/2010/main" val="1710528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18</a:t>
            </a:fld>
            <a:endParaRPr lang="zh-CN" altLang="en-US"/>
          </a:p>
        </p:txBody>
      </p:sp>
    </p:spTree>
    <p:extLst>
      <p:ext uri="{BB962C8B-B14F-4D97-AF65-F5344CB8AC3E}">
        <p14:creationId xmlns:p14="http://schemas.microsoft.com/office/powerpoint/2010/main" val="387985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19</a:t>
            </a:fld>
            <a:endParaRPr lang="zh-CN" altLang="en-US"/>
          </a:p>
        </p:txBody>
      </p:sp>
    </p:spTree>
    <p:extLst>
      <p:ext uri="{BB962C8B-B14F-4D97-AF65-F5344CB8AC3E}">
        <p14:creationId xmlns:p14="http://schemas.microsoft.com/office/powerpoint/2010/main" val="263089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20</a:t>
            </a:fld>
            <a:endParaRPr lang="zh-CN" altLang="en-US"/>
          </a:p>
        </p:txBody>
      </p:sp>
    </p:spTree>
    <p:extLst>
      <p:ext uri="{BB962C8B-B14F-4D97-AF65-F5344CB8AC3E}">
        <p14:creationId xmlns:p14="http://schemas.microsoft.com/office/powerpoint/2010/main" val="287697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a:t>
            </a:fld>
            <a:endParaRPr lang="zh-CN" altLang="en-US"/>
          </a:p>
        </p:txBody>
      </p:sp>
    </p:spTree>
    <p:extLst>
      <p:ext uri="{BB962C8B-B14F-4D97-AF65-F5344CB8AC3E}">
        <p14:creationId xmlns:p14="http://schemas.microsoft.com/office/powerpoint/2010/main" val="18856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21</a:t>
            </a:fld>
            <a:endParaRPr lang="zh-CN" altLang="en-US"/>
          </a:p>
        </p:txBody>
      </p:sp>
    </p:spTree>
    <p:extLst>
      <p:ext uri="{BB962C8B-B14F-4D97-AF65-F5344CB8AC3E}">
        <p14:creationId xmlns:p14="http://schemas.microsoft.com/office/powerpoint/2010/main" val="2205316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22</a:t>
            </a:fld>
            <a:endParaRPr lang="zh-CN" altLang="en-US"/>
          </a:p>
        </p:txBody>
      </p:sp>
    </p:spTree>
    <p:extLst>
      <p:ext uri="{BB962C8B-B14F-4D97-AF65-F5344CB8AC3E}">
        <p14:creationId xmlns:p14="http://schemas.microsoft.com/office/powerpoint/2010/main" val="1020055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23</a:t>
            </a:fld>
            <a:endParaRPr lang="zh-CN" altLang="en-US"/>
          </a:p>
        </p:txBody>
      </p:sp>
    </p:spTree>
    <p:extLst>
      <p:ext uri="{BB962C8B-B14F-4D97-AF65-F5344CB8AC3E}">
        <p14:creationId xmlns:p14="http://schemas.microsoft.com/office/powerpoint/2010/main" val="282964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 第一章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24</a:t>
            </a:fld>
            <a:endParaRPr lang="zh-CN" altLang="en-US"/>
          </a:p>
        </p:txBody>
      </p:sp>
    </p:spTree>
    <p:extLst>
      <p:ext uri="{BB962C8B-B14F-4D97-AF65-F5344CB8AC3E}">
        <p14:creationId xmlns:p14="http://schemas.microsoft.com/office/powerpoint/2010/main" val="3154420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t>第一章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25</a:t>
            </a:fld>
            <a:endParaRPr lang="zh-CN" altLang="en-US"/>
          </a:p>
        </p:txBody>
      </p:sp>
    </p:spTree>
    <p:extLst>
      <p:ext uri="{BB962C8B-B14F-4D97-AF65-F5344CB8AC3E}">
        <p14:creationId xmlns:p14="http://schemas.microsoft.com/office/powerpoint/2010/main" val="2234127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26</a:t>
            </a:fld>
            <a:endParaRPr lang="zh-CN" altLang="en-US"/>
          </a:p>
        </p:txBody>
      </p:sp>
    </p:spTree>
    <p:extLst>
      <p:ext uri="{BB962C8B-B14F-4D97-AF65-F5344CB8AC3E}">
        <p14:creationId xmlns:p14="http://schemas.microsoft.com/office/powerpoint/2010/main" val="1563639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27</a:t>
            </a:fld>
            <a:endParaRPr lang="zh-CN" altLang="en-US"/>
          </a:p>
        </p:txBody>
      </p:sp>
    </p:spTree>
    <p:extLst>
      <p:ext uri="{BB962C8B-B14F-4D97-AF65-F5344CB8AC3E}">
        <p14:creationId xmlns:p14="http://schemas.microsoft.com/office/powerpoint/2010/main" val="2211842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28</a:t>
            </a:fld>
            <a:endParaRPr lang="zh-CN" altLang="en-US"/>
          </a:p>
        </p:txBody>
      </p:sp>
    </p:spTree>
    <p:extLst>
      <p:ext uri="{BB962C8B-B14F-4D97-AF65-F5344CB8AC3E}">
        <p14:creationId xmlns:p14="http://schemas.microsoft.com/office/powerpoint/2010/main" val="608263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29</a:t>
            </a:fld>
            <a:endParaRPr lang="zh-CN" altLang="en-US"/>
          </a:p>
        </p:txBody>
      </p:sp>
    </p:spTree>
    <p:extLst>
      <p:ext uri="{BB962C8B-B14F-4D97-AF65-F5344CB8AC3E}">
        <p14:creationId xmlns:p14="http://schemas.microsoft.com/office/powerpoint/2010/main" val="2184236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50000"/>
              </a:lnSpc>
              <a:buNone/>
              <a:defRPr/>
            </a:pPr>
            <a:endParaRPr lang="en-US" altLang="zh-CN" sz="1200" b="1"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30</a:t>
            </a:fld>
            <a:endParaRPr lang="zh-CN" altLang="en-US"/>
          </a:p>
        </p:txBody>
      </p:sp>
    </p:spTree>
    <p:extLst>
      <p:ext uri="{BB962C8B-B14F-4D97-AF65-F5344CB8AC3E}">
        <p14:creationId xmlns:p14="http://schemas.microsoft.com/office/powerpoint/2010/main" val="187692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r>
              <a:rPr lang="en-US" altLang="zh-CN" b="1" dirty="0" smtClean="0"/>
              <a:t>UML</a:t>
            </a:r>
            <a:r>
              <a:rPr lang="zh-CN" altLang="en-US" b="1" dirty="0" smtClean="0"/>
              <a:t>系统建模与系统分析，刁成嘉著 </a:t>
            </a:r>
            <a:r>
              <a:rPr lang="zh-CN" altLang="en-US" sz="1200" b="1" dirty="0" smtClean="0"/>
              <a:t>第一章</a:t>
            </a:r>
            <a:endParaRPr lang="en-US" altLang="zh-CN" sz="1200" b="1" dirty="0" smtClean="0"/>
          </a:p>
          <a:p>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a:t>
            </a:fld>
            <a:endParaRPr lang="zh-CN" altLang="en-US"/>
          </a:p>
        </p:txBody>
      </p:sp>
    </p:spTree>
    <p:extLst>
      <p:ext uri="{BB962C8B-B14F-4D97-AF65-F5344CB8AC3E}">
        <p14:creationId xmlns:p14="http://schemas.microsoft.com/office/powerpoint/2010/main" val="3051747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31</a:t>
            </a:fld>
            <a:endParaRPr lang="zh-CN" altLang="en-US"/>
          </a:p>
        </p:txBody>
      </p:sp>
    </p:spTree>
    <p:extLst>
      <p:ext uri="{BB962C8B-B14F-4D97-AF65-F5344CB8AC3E}">
        <p14:creationId xmlns:p14="http://schemas.microsoft.com/office/powerpoint/2010/main" val="171753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32</a:t>
            </a:fld>
            <a:endParaRPr lang="zh-CN" altLang="en-US"/>
          </a:p>
        </p:txBody>
      </p:sp>
    </p:spTree>
    <p:extLst>
      <p:ext uri="{BB962C8B-B14F-4D97-AF65-F5344CB8AC3E}">
        <p14:creationId xmlns:p14="http://schemas.microsoft.com/office/powerpoint/2010/main" val="3782842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UML</a:t>
            </a:r>
            <a:r>
              <a:rPr lang="zh-CN" altLang="en-US" sz="1200" b="1" dirty="0" smtClean="0"/>
              <a:t>系统建模与分析设计 第一章</a:t>
            </a:r>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33</a:t>
            </a:fld>
            <a:endParaRPr lang="zh-CN" altLang="en-US"/>
          </a:p>
        </p:txBody>
      </p:sp>
    </p:spTree>
    <p:extLst>
      <p:ext uri="{BB962C8B-B14F-4D97-AF65-F5344CB8AC3E}">
        <p14:creationId xmlns:p14="http://schemas.microsoft.com/office/powerpoint/2010/main" val="3096309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34</a:t>
            </a:fld>
            <a:endParaRPr lang="zh-CN" altLang="en-US"/>
          </a:p>
        </p:txBody>
      </p:sp>
    </p:spTree>
    <p:extLst>
      <p:ext uri="{BB962C8B-B14F-4D97-AF65-F5344CB8AC3E}">
        <p14:creationId xmlns:p14="http://schemas.microsoft.com/office/powerpoint/2010/main" val="1505295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UML</a:t>
            </a:r>
            <a:r>
              <a:rPr lang="zh-CN" altLang="en-US" sz="1200" b="1" dirty="0" smtClean="0"/>
              <a:t>系统建模与分析设计 第一章</a:t>
            </a:r>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35</a:t>
            </a:fld>
            <a:endParaRPr lang="zh-CN" altLang="en-US"/>
          </a:p>
        </p:txBody>
      </p:sp>
    </p:spTree>
    <p:extLst>
      <p:ext uri="{BB962C8B-B14F-4D97-AF65-F5344CB8AC3E}">
        <p14:creationId xmlns:p14="http://schemas.microsoft.com/office/powerpoint/2010/main" val="346686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36</a:t>
            </a:fld>
            <a:endParaRPr lang="zh-CN" altLang="en-US"/>
          </a:p>
        </p:txBody>
      </p:sp>
    </p:spTree>
    <p:extLst>
      <p:ext uri="{BB962C8B-B14F-4D97-AF65-F5344CB8AC3E}">
        <p14:creationId xmlns:p14="http://schemas.microsoft.com/office/powerpoint/2010/main" val="3238322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37</a:t>
            </a:fld>
            <a:endParaRPr lang="zh-CN" altLang="en-US"/>
          </a:p>
        </p:txBody>
      </p:sp>
    </p:spTree>
    <p:extLst>
      <p:ext uri="{BB962C8B-B14F-4D97-AF65-F5344CB8AC3E}">
        <p14:creationId xmlns:p14="http://schemas.microsoft.com/office/powerpoint/2010/main" val="507281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38</a:t>
            </a:fld>
            <a:endParaRPr lang="zh-CN" altLang="en-US"/>
          </a:p>
        </p:txBody>
      </p:sp>
    </p:spTree>
    <p:extLst>
      <p:ext uri="{BB962C8B-B14F-4D97-AF65-F5344CB8AC3E}">
        <p14:creationId xmlns:p14="http://schemas.microsoft.com/office/powerpoint/2010/main" val="2308712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39</a:t>
            </a:fld>
            <a:endParaRPr lang="zh-CN" altLang="en-US"/>
          </a:p>
        </p:txBody>
      </p:sp>
    </p:spTree>
    <p:extLst>
      <p:ext uri="{BB962C8B-B14F-4D97-AF65-F5344CB8AC3E}">
        <p14:creationId xmlns:p14="http://schemas.microsoft.com/office/powerpoint/2010/main" val="2797799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40</a:t>
            </a:fld>
            <a:endParaRPr lang="zh-CN" altLang="en-US"/>
          </a:p>
        </p:txBody>
      </p:sp>
    </p:spTree>
    <p:extLst>
      <p:ext uri="{BB962C8B-B14F-4D97-AF65-F5344CB8AC3E}">
        <p14:creationId xmlns:p14="http://schemas.microsoft.com/office/powerpoint/2010/main" val="285990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a:t>
            </a:fld>
            <a:endParaRPr lang="zh-CN" altLang="en-US"/>
          </a:p>
        </p:txBody>
      </p:sp>
    </p:spTree>
    <p:extLst>
      <p:ext uri="{BB962C8B-B14F-4D97-AF65-F5344CB8AC3E}">
        <p14:creationId xmlns:p14="http://schemas.microsoft.com/office/powerpoint/2010/main" val="3046379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41</a:t>
            </a:fld>
            <a:endParaRPr lang="zh-CN" altLang="en-US"/>
          </a:p>
        </p:txBody>
      </p:sp>
    </p:spTree>
    <p:extLst>
      <p:ext uri="{BB962C8B-B14F-4D97-AF65-F5344CB8AC3E}">
        <p14:creationId xmlns:p14="http://schemas.microsoft.com/office/powerpoint/2010/main" val="2544168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第二章</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42</a:t>
            </a:fld>
            <a:endParaRPr lang="zh-CN" altLang="en-US"/>
          </a:p>
        </p:txBody>
      </p:sp>
    </p:spTree>
    <p:extLst>
      <p:ext uri="{BB962C8B-B14F-4D97-AF65-F5344CB8AC3E}">
        <p14:creationId xmlns:p14="http://schemas.microsoft.com/office/powerpoint/2010/main" val="3305805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43</a:t>
            </a:fld>
            <a:endParaRPr lang="zh-CN" altLang="en-US"/>
          </a:p>
        </p:txBody>
      </p:sp>
    </p:spTree>
    <p:extLst>
      <p:ext uri="{BB962C8B-B14F-4D97-AF65-F5344CB8AC3E}">
        <p14:creationId xmlns:p14="http://schemas.microsoft.com/office/powerpoint/2010/main" val="756581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第二章</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44</a:t>
            </a:fld>
            <a:endParaRPr lang="zh-CN" altLang="en-US"/>
          </a:p>
        </p:txBody>
      </p:sp>
    </p:spTree>
    <p:extLst>
      <p:ext uri="{BB962C8B-B14F-4D97-AF65-F5344CB8AC3E}">
        <p14:creationId xmlns:p14="http://schemas.microsoft.com/office/powerpoint/2010/main" val="3313948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第二章</a:t>
            </a:r>
            <a:endParaRPr lang="zh-CN" altLang="en-US"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45</a:t>
            </a:fld>
            <a:endParaRPr lang="zh-CN" altLang="en-US"/>
          </a:p>
        </p:txBody>
      </p:sp>
    </p:spTree>
    <p:extLst>
      <p:ext uri="{BB962C8B-B14F-4D97-AF65-F5344CB8AC3E}">
        <p14:creationId xmlns:p14="http://schemas.microsoft.com/office/powerpoint/2010/main" val="1271317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第二章</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46</a:t>
            </a:fld>
            <a:endParaRPr lang="zh-CN" altLang="en-US"/>
          </a:p>
        </p:txBody>
      </p:sp>
    </p:spTree>
    <p:extLst>
      <p:ext uri="{BB962C8B-B14F-4D97-AF65-F5344CB8AC3E}">
        <p14:creationId xmlns:p14="http://schemas.microsoft.com/office/powerpoint/2010/main" val="2937545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47</a:t>
            </a:fld>
            <a:endParaRPr lang="zh-CN" altLang="en-US"/>
          </a:p>
        </p:txBody>
      </p:sp>
    </p:spTree>
    <p:extLst>
      <p:ext uri="{BB962C8B-B14F-4D97-AF65-F5344CB8AC3E}">
        <p14:creationId xmlns:p14="http://schemas.microsoft.com/office/powerpoint/2010/main" val="502311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48</a:t>
            </a:fld>
            <a:endParaRPr lang="zh-CN" altLang="en-US"/>
          </a:p>
        </p:txBody>
      </p:sp>
    </p:spTree>
    <p:extLst>
      <p:ext uri="{BB962C8B-B14F-4D97-AF65-F5344CB8AC3E}">
        <p14:creationId xmlns:p14="http://schemas.microsoft.com/office/powerpoint/2010/main" val="505742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49</a:t>
            </a:fld>
            <a:endParaRPr lang="zh-CN" altLang="en-US"/>
          </a:p>
        </p:txBody>
      </p:sp>
    </p:spTree>
    <p:extLst>
      <p:ext uri="{BB962C8B-B14F-4D97-AF65-F5344CB8AC3E}">
        <p14:creationId xmlns:p14="http://schemas.microsoft.com/office/powerpoint/2010/main" val="516756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50</a:t>
            </a:fld>
            <a:endParaRPr lang="zh-CN" altLang="en-US"/>
          </a:p>
        </p:txBody>
      </p:sp>
    </p:spTree>
    <p:extLst>
      <p:ext uri="{BB962C8B-B14F-4D97-AF65-F5344CB8AC3E}">
        <p14:creationId xmlns:p14="http://schemas.microsoft.com/office/powerpoint/2010/main" val="371891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a:t>
            </a:fld>
            <a:endParaRPr lang="zh-CN" altLang="en-US"/>
          </a:p>
        </p:txBody>
      </p:sp>
    </p:spTree>
    <p:extLst>
      <p:ext uri="{BB962C8B-B14F-4D97-AF65-F5344CB8AC3E}">
        <p14:creationId xmlns:p14="http://schemas.microsoft.com/office/powerpoint/2010/main" val="587656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51</a:t>
            </a:fld>
            <a:endParaRPr lang="zh-CN" altLang="en-US"/>
          </a:p>
        </p:txBody>
      </p:sp>
    </p:spTree>
    <p:extLst>
      <p:ext uri="{BB962C8B-B14F-4D97-AF65-F5344CB8AC3E}">
        <p14:creationId xmlns:p14="http://schemas.microsoft.com/office/powerpoint/2010/main" val="9234135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endParaRPr lang="en-US" altLang="zh-CN"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52</a:t>
            </a:fld>
            <a:endParaRPr lang="zh-CN" altLang="en-US"/>
          </a:p>
        </p:txBody>
      </p:sp>
    </p:spTree>
    <p:extLst>
      <p:ext uri="{BB962C8B-B14F-4D97-AF65-F5344CB8AC3E}">
        <p14:creationId xmlns:p14="http://schemas.microsoft.com/office/powerpoint/2010/main" val="2894124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53</a:t>
            </a:fld>
            <a:endParaRPr lang="zh-CN" altLang="en-US"/>
          </a:p>
        </p:txBody>
      </p:sp>
    </p:spTree>
    <p:extLst>
      <p:ext uri="{BB962C8B-B14F-4D97-AF65-F5344CB8AC3E}">
        <p14:creationId xmlns:p14="http://schemas.microsoft.com/office/powerpoint/2010/main" val="3988027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等著第二章</a:t>
            </a:r>
            <a:endParaRPr lang="zh-CN" altLang="en-US"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54</a:t>
            </a:fld>
            <a:endParaRPr lang="zh-CN" altLang="en-US"/>
          </a:p>
        </p:txBody>
      </p:sp>
    </p:spTree>
    <p:extLst>
      <p:ext uri="{BB962C8B-B14F-4D97-AF65-F5344CB8AC3E}">
        <p14:creationId xmlns:p14="http://schemas.microsoft.com/office/powerpoint/2010/main" val="3321810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等著第二章</a:t>
            </a:r>
            <a:endParaRPr lang="zh-CN" altLang="en-US"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55</a:t>
            </a:fld>
            <a:endParaRPr lang="zh-CN" altLang="en-US"/>
          </a:p>
        </p:txBody>
      </p:sp>
    </p:spTree>
    <p:extLst>
      <p:ext uri="{BB962C8B-B14F-4D97-AF65-F5344CB8AC3E}">
        <p14:creationId xmlns:p14="http://schemas.microsoft.com/office/powerpoint/2010/main" val="475868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 第一章</a:t>
            </a:r>
            <a:endParaRPr lang="en-US" altLang="zh-CN" sz="1200" b="1" dirty="0" smtClean="0"/>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56</a:t>
            </a:fld>
            <a:endParaRPr lang="zh-CN" altLang="en-US"/>
          </a:p>
        </p:txBody>
      </p:sp>
    </p:spTree>
    <p:extLst>
      <p:ext uri="{BB962C8B-B14F-4D97-AF65-F5344CB8AC3E}">
        <p14:creationId xmlns:p14="http://schemas.microsoft.com/office/powerpoint/2010/main" val="3718537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 第一章 </a:t>
            </a:r>
            <a:r>
              <a:rPr lang="en-US" altLang="zh-CN" sz="1200" b="1" dirty="0" smtClean="0"/>
              <a:t>P11</a:t>
            </a: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57</a:t>
            </a:fld>
            <a:endParaRPr lang="zh-CN" altLang="en-US"/>
          </a:p>
        </p:txBody>
      </p:sp>
    </p:spTree>
    <p:extLst>
      <p:ext uri="{BB962C8B-B14F-4D97-AF65-F5344CB8AC3E}">
        <p14:creationId xmlns:p14="http://schemas.microsoft.com/office/powerpoint/2010/main" val="778975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系统建模与分析设计第一章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第一章</a:t>
            </a:r>
            <a:endParaRPr lang="zh-CN" altLang="en-US" b="1" dirty="0" smtClean="0"/>
          </a:p>
          <a:p>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59</a:t>
            </a:fld>
            <a:endParaRPr lang="zh-CN" altLang="en-US"/>
          </a:p>
        </p:txBody>
      </p:sp>
    </p:spTree>
    <p:extLst>
      <p:ext uri="{BB962C8B-B14F-4D97-AF65-F5344CB8AC3E}">
        <p14:creationId xmlns:p14="http://schemas.microsoft.com/office/powerpoint/2010/main" val="28851311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系统建模与分析设计第一章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第一章</a:t>
            </a:r>
            <a:endParaRPr lang="zh-CN" altLang="en-US" b="1" dirty="0" smtClean="0"/>
          </a:p>
          <a:p>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60</a:t>
            </a:fld>
            <a:endParaRPr lang="zh-CN" altLang="en-US"/>
          </a:p>
        </p:txBody>
      </p:sp>
    </p:spTree>
    <p:extLst>
      <p:ext uri="{BB962C8B-B14F-4D97-AF65-F5344CB8AC3E}">
        <p14:creationId xmlns:p14="http://schemas.microsoft.com/office/powerpoint/2010/main" val="37027704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r>
              <a:rPr lang="en-US" altLang="zh-CN" dirty="0" smtClean="0"/>
              <a:t>https://www.youtube.com/watch?v=Y_A0E1ToC_I</a:t>
            </a:r>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61</a:t>
            </a:fld>
            <a:endParaRPr lang="zh-CN" altLang="en-US"/>
          </a:p>
        </p:txBody>
      </p:sp>
    </p:spTree>
    <p:extLst>
      <p:ext uri="{BB962C8B-B14F-4D97-AF65-F5344CB8AC3E}">
        <p14:creationId xmlns:p14="http://schemas.microsoft.com/office/powerpoint/2010/main" val="162953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a:t>
            </a:fld>
            <a:endParaRPr lang="zh-CN" altLang="en-US"/>
          </a:p>
        </p:txBody>
      </p:sp>
    </p:spTree>
    <p:extLst>
      <p:ext uri="{BB962C8B-B14F-4D97-AF65-F5344CB8AC3E}">
        <p14:creationId xmlns:p14="http://schemas.microsoft.com/office/powerpoint/2010/main" val="27212557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62</a:t>
            </a:fld>
            <a:endParaRPr lang="zh-CN" altLang="en-US"/>
          </a:p>
        </p:txBody>
      </p:sp>
    </p:spTree>
    <p:extLst>
      <p:ext uri="{BB962C8B-B14F-4D97-AF65-F5344CB8AC3E}">
        <p14:creationId xmlns:p14="http://schemas.microsoft.com/office/powerpoint/2010/main" val="11558543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63</a:t>
            </a:fld>
            <a:endParaRPr lang="zh-CN" altLang="en-US"/>
          </a:p>
        </p:txBody>
      </p:sp>
    </p:spTree>
    <p:extLst>
      <p:ext uri="{BB962C8B-B14F-4D97-AF65-F5344CB8AC3E}">
        <p14:creationId xmlns:p14="http://schemas.microsoft.com/office/powerpoint/2010/main" val="2335929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64</a:t>
            </a:fld>
            <a:endParaRPr lang="zh-CN" altLang="en-US"/>
          </a:p>
        </p:txBody>
      </p:sp>
    </p:spTree>
    <p:extLst>
      <p:ext uri="{BB962C8B-B14F-4D97-AF65-F5344CB8AC3E}">
        <p14:creationId xmlns:p14="http://schemas.microsoft.com/office/powerpoint/2010/main" val="3305160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65</a:t>
            </a:fld>
            <a:endParaRPr lang="zh-CN" altLang="en-US"/>
          </a:p>
        </p:txBody>
      </p:sp>
    </p:spTree>
    <p:extLst>
      <p:ext uri="{BB962C8B-B14F-4D97-AF65-F5344CB8AC3E}">
        <p14:creationId xmlns:p14="http://schemas.microsoft.com/office/powerpoint/2010/main" val="3063006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66</a:t>
            </a:fld>
            <a:endParaRPr lang="zh-CN" altLang="en-US"/>
          </a:p>
        </p:txBody>
      </p:sp>
    </p:spTree>
    <p:extLst>
      <p:ext uri="{BB962C8B-B14F-4D97-AF65-F5344CB8AC3E}">
        <p14:creationId xmlns:p14="http://schemas.microsoft.com/office/powerpoint/2010/main" val="876212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67</a:t>
            </a:fld>
            <a:endParaRPr lang="zh-CN" altLang="en-US"/>
          </a:p>
        </p:txBody>
      </p:sp>
    </p:spTree>
    <p:extLst>
      <p:ext uri="{BB962C8B-B14F-4D97-AF65-F5344CB8AC3E}">
        <p14:creationId xmlns:p14="http://schemas.microsoft.com/office/powerpoint/2010/main" val="37303779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50000"/>
              </a:lnSpc>
              <a:buNone/>
              <a:defRPr/>
            </a:pPr>
            <a:endParaRPr lang="en-US" altLang="zh-CN" sz="1200" b="1"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68</a:t>
            </a:fld>
            <a:endParaRPr lang="zh-CN" altLang="en-US"/>
          </a:p>
        </p:txBody>
      </p:sp>
    </p:spTree>
    <p:extLst>
      <p:ext uri="{BB962C8B-B14F-4D97-AF65-F5344CB8AC3E}">
        <p14:creationId xmlns:p14="http://schemas.microsoft.com/office/powerpoint/2010/main" val="17203631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版），郑人杰，马素霞等著第</a:t>
            </a:r>
            <a:r>
              <a:rPr lang="en-US" altLang="zh-CN" sz="1200" b="1" dirty="0" smtClean="0"/>
              <a:t>2</a:t>
            </a:r>
            <a:r>
              <a:rPr lang="zh-CN" altLang="en-US" sz="1200" b="1" dirty="0" smtClean="0"/>
              <a:t>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69</a:t>
            </a:fld>
            <a:endParaRPr lang="zh-CN" altLang="en-US"/>
          </a:p>
        </p:txBody>
      </p:sp>
    </p:spTree>
    <p:extLst>
      <p:ext uri="{BB962C8B-B14F-4D97-AF65-F5344CB8AC3E}">
        <p14:creationId xmlns:p14="http://schemas.microsoft.com/office/powerpoint/2010/main" val="5228800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70</a:t>
            </a:fld>
            <a:endParaRPr lang="zh-CN" altLang="en-US"/>
          </a:p>
        </p:txBody>
      </p:sp>
    </p:spTree>
    <p:extLst>
      <p:ext uri="{BB962C8B-B14F-4D97-AF65-F5344CB8AC3E}">
        <p14:creationId xmlns:p14="http://schemas.microsoft.com/office/powerpoint/2010/main" val="34211483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71</a:t>
            </a:fld>
            <a:endParaRPr lang="zh-CN" altLang="en-US"/>
          </a:p>
        </p:txBody>
      </p:sp>
    </p:spTree>
    <p:extLst>
      <p:ext uri="{BB962C8B-B14F-4D97-AF65-F5344CB8AC3E}">
        <p14:creationId xmlns:p14="http://schemas.microsoft.com/office/powerpoint/2010/main" val="3355597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a:t>
            </a:fld>
            <a:endParaRPr lang="zh-CN" altLang="en-US"/>
          </a:p>
        </p:txBody>
      </p:sp>
    </p:spTree>
    <p:extLst>
      <p:ext uri="{BB962C8B-B14F-4D97-AF65-F5344CB8AC3E}">
        <p14:creationId xmlns:p14="http://schemas.microsoft.com/office/powerpoint/2010/main" val="13868167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72</a:t>
            </a:fld>
            <a:endParaRPr lang="zh-CN" altLang="en-US"/>
          </a:p>
        </p:txBody>
      </p:sp>
    </p:spTree>
    <p:extLst>
      <p:ext uri="{BB962C8B-B14F-4D97-AF65-F5344CB8AC3E}">
        <p14:creationId xmlns:p14="http://schemas.microsoft.com/office/powerpoint/2010/main" val="27741305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73</a:t>
            </a:fld>
            <a:endParaRPr lang="zh-CN" altLang="en-US"/>
          </a:p>
        </p:txBody>
      </p:sp>
    </p:spTree>
    <p:extLst>
      <p:ext uri="{BB962C8B-B14F-4D97-AF65-F5344CB8AC3E}">
        <p14:creationId xmlns:p14="http://schemas.microsoft.com/office/powerpoint/2010/main" val="32215949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第二章</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74</a:t>
            </a:fld>
            <a:endParaRPr lang="zh-CN" altLang="en-US"/>
          </a:p>
        </p:txBody>
      </p:sp>
    </p:spTree>
    <p:extLst>
      <p:ext uri="{BB962C8B-B14F-4D97-AF65-F5344CB8AC3E}">
        <p14:creationId xmlns:p14="http://schemas.microsoft.com/office/powerpoint/2010/main" val="396307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75</a:t>
            </a:fld>
            <a:endParaRPr lang="zh-CN" altLang="en-US"/>
          </a:p>
        </p:txBody>
      </p:sp>
    </p:spTree>
    <p:extLst>
      <p:ext uri="{BB962C8B-B14F-4D97-AF65-F5344CB8AC3E}">
        <p14:creationId xmlns:p14="http://schemas.microsoft.com/office/powerpoint/2010/main" val="532603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第二章</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76</a:t>
            </a:fld>
            <a:endParaRPr lang="zh-CN" altLang="en-US"/>
          </a:p>
        </p:txBody>
      </p:sp>
    </p:spTree>
    <p:extLst>
      <p:ext uri="{BB962C8B-B14F-4D97-AF65-F5344CB8AC3E}">
        <p14:creationId xmlns:p14="http://schemas.microsoft.com/office/powerpoint/2010/main" val="40461752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第二章</a:t>
            </a:r>
            <a:endParaRPr lang="zh-CN" altLang="en-US"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77</a:t>
            </a:fld>
            <a:endParaRPr lang="zh-CN" altLang="en-US"/>
          </a:p>
        </p:txBody>
      </p:sp>
    </p:spTree>
    <p:extLst>
      <p:ext uri="{BB962C8B-B14F-4D97-AF65-F5344CB8AC3E}">
        <p14:creationId xmlns:p14="http://schemas.microsoft.com/office/powerpoint/2010/main" val="1894431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78</a:t>
            </a:fld>
            <a:endParaRPr lang="zh-CN" altLang="en-US"/>
          </a:p>
        </p:txBody>
      </p:sp>
    </p:spTree>
    <p:extLst>
      <p:ext uri="{BB962C8B-B14F-4D97-AF65-F5344CB8AC3E}">
        <p14:creationId xmlns:p14="http://schemas.microsoft.com/office/powerpoint/2010/main" val="18338093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79</a:t>
            </a:fld>
            <a:endParaRPr lang="zh-CN" altLang="en-US"/>
          </a:p>
        </p:txBody>
      </p:sp>
    </p:spTree>
    <p:extLst>
      <p:ext uri="{BB962C8B-B14F-4D97-AF65-F5344CB8AC3E}">
        <p14:creationId xmlns:p14="http://schemas.microsoft.com/office/powerpoint/2010/main" val="42750843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80</a:t>
            </a:fld>
            <a:endParaRPr lang="zh-CN" altLang="en-US"/>
          </a:p>
        </p:txBody>
      </p:sp>
    </p:spTree>
    <p:extLst>
      <p:ext uri="{BB962C8B-B14F-4D97-AF65-F5344CB8AC3E}">
        <p14:creationId xmlns:p14="http://schemas.microsoft.com/office/powerpoint/2010/main" val="11963226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第二章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81</a:t>
            </a:fld>
            <a:endParaRPr lang="zh-CN" altLang="en-US"/>
          </a:p>
        </p:txBody>
      </p:sp>
    </p:spTree>
    <p:extLst>
      <p:ext uri="{BB962C8B-B14F-4D97-AF65-F5344CB8AC3E}">
        <p14:creationId xmlns:p14="http://schemas.microsoft.com/office/powerpoint/2010/main" val="31300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8</a:t>
            </a:fld>
            <a:endParaRPr lang="zh-CN" altLang="en-US"/>
          </a:p>
        </p:txBody>
      </p:sp>
    </p:spTree>
    <p:extLst>
      <p:ext uri="{BB962C8B-B14F-4D97-AF65-F5344CB8AC3E}">
        <p14:creationId xmlns:p14="http://schemas.microsoft.com/office/powerpoint/2010/main" val="24275087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 第一章</a:t>
            </a:r>
            <a:endParaRPr lang="en-US" altLang="zh-CN" sz="1200" b="1" dirty="0" smtClean="0"/>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82</a:t>
            </a:fld>
            <a:endParaRPr lang="zh-CN" altLang="en-US"/>
          </a:p>
        </p:txBody>
      </p:sp>
    </p:spTree>
    <p:extLst>
      <p:ext uri="{BB962C8B-B14F-4D97-AF65-F5344CB8AC3E}">
        <p14:creationId xmlns:p14="http://schemas.microsoft.com/office/powerpoint/2010/main" val="29422888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smtClean="0"/>
              <a:t>Uml</a:t>
            </a:r>
            <a:r>
              <a:rPr lang="zh-CN" altLang="en-US" sz="1200" b="1" dirty="0" smtClean="0"/>
              <a:t>系统建模与分析设计 第一章 </a:t>
            </a:r>
            <a:r>
              <a:rPr lang="en-US" altLang="zh-CN" sz="1200" b="1" dirty="0" smtClean="0"/>
              <a:t>P11</a:t>
            </a: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83</a:t>
            </a:fld>
            <a:endParaRPr lang="zh-CN" altLang="en-US"/>
          </a:p>
        </p:txBody>
      </p:sp>
    </p:spTree>
    <p:extLst>
      <p:ext uri="{BB962C8B-B14F-4D97-AF65-F5344CB8AC3E}">
        <p14:creationId xmlns:p14="http://schemas.microsoft.com/office/powerpoint/2010/main" val="41944681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84</a:t>
            </a:fld>
            <a:endParaRPr lang="zh-CN" altLang="en-US"/>
          </a:p>
        </p:txBody>
      </p:sp>
    </p:spTree>
    <p:extLst>
      <p:ext uri="{BB962C8B-B14F-4D97-AF65-F5344CB8AC3E}">
        <p14:creationId xmlns:p14="http://schemas.microsoft.com/office/powerpoint/2010/main" val="862602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85</a:t>
            </a:fld>
            <a:endParaRPr lang="zh-CN" altLang="en-US"/>
          </a:p>
        </p:txBody>
      </p:sp>
    </p:spTree>
    <p:extLst>
      <p:ext uri="{BB962C8B-B14F-4D97-AF65-F5344CB8AC3E}">
        <p14:creationId xmlns:p14="http://schemas.microsoft.com/office/powerpoint/2010/main" val="1112245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9</a:t>
            </a:fld>
            <a:endParaRPr lang="zh-CN" altLang="en-US"/>
          </a:p>
        </p:txBody>
      </p:sp>
    </p:spTree>
    <p:extLst>
      <p:ext uri="{BB962C8B-B14F-4D97-AF65-F5344CB8AC3E}">
        <p14:creationId xmlns:p14="http://schemas.microsoft.com/office/powerpoint/2010/main" val="344866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8887F-8D29-43BA-9D90-F2FE2592DAA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C43A0659-85B0-4C19-B28B-C9FC8F77C9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9BD1C9C-4ED1-445C-9F6F-7549607BF7C1}"/>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5" name="Footer Placeholder 4">
            <a:extLst>
              <a:ext uri="{FF2B5EF4-FFF2-40B4-BE49-F238E27FC236}">
                <a16:creationId xmlns:a16="http://schemas.microsoft.com/office/drawing/2014/main" id="{971FC33E-0A52-40A4-820B-5B2601E0C64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2030C48-8FF5-4499-867B-317A4B638D81}"/>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04648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36D9F-B066-4C6F-9CA5-70218C8D386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6894E02-6587-43E3-B4F1-2F0D56C82F00}"/>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F452F94-BFD2-4175-9C91-D7363D97FAEB}"/>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5" name="Footer Placeholder 4">
            <a:extLst>
              <a:ext uri="{FF2B5EF4-FFF2-40B4-BE49-F238E27FC236}">
                <a16:creationId xmlns:a16="http://schemas.microsoft.com/office/drawing/2014/main" id="{195F418A-581F-4625-93B9-7285C5CB00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7B76ED-4FCF-4AE1-BD6A-47292A3EF546}"/>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1695572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4025A-9B43-4E96-B727-146756CBDB77}"/>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B4D5A7D-5300-44BD-A2D7-0B1B7223A89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7B93E49-766C-4EE2-BA72-CD2AEE513937}"/>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5" name="Footer Placeholder 4">
            <a:extLst>
              <a:ext uri="{FF2B5EF4-FFF2-40B4-BE49-F238E27FC236}">
                <a16:creationId xmlns:a16="http://schemas.microsoft.com/office/drawing/2014/main" id="{2BD8D9C6-1FA7-4DE0-92E3-3A7443C1B5A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E942E22-3393-471F-993E-D5C4D3BBF2CB}"/>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2026889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DCC9-8104-41F7-8711-C1EA2ED51F1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7CAF8F0-BCBE-4FA6-B093-F094DBC55B96}"/>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689F269-B2CA-4C80-A694-77C85AC42D3F}"/>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5" name="Footer Placeholder 4">
            <a:extLst>
              <a:ext uri="{FF2B5EF4-FFF2-40B4-BE49-F238E27FC236}">
                <a16:creationId xmlns:a16="http://schemas.microsoft.com/office/drawing/2014/main" id="{DA11A935-73B7-4B32-A2A4-EB55C4E2D55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FF337E6-B072-4CEB-B8FA-DD442C92868F}"/>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296411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FA5B-2998-46D6-A8B4-5F0C9AB36E51}"/>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B62168A-3668-4882-B1F1-77469D063C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DDE3A5A7-6D09-4632-B2E3-F5D7E78EAE34}"/>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5" name="Footer Placeholder 4">
            <a:extLst>
              <a:ext uri="{FF2B5EF4-FFF2-40B4-BE49-F238E27FC236}">
                <a16:creationId xmlns:a16="http://schemas.microsoft.com/office/drawing/2014/main" id="{119558AF-5C42-49E7-8536-86615B3EED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FA1A576-3C36-4759-AB66-286E53DDCEDE}"/>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96477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2CB6-A9E0-400E-9997-A524E6AEC2D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BD20B8A-0C2E-4C4E-9AEE-4B7465E45D0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99C41122-1D5E-4EB8-8B6D-986EDD95AFB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77A5535-0152-4A42-A79D-B8E5A78B16A2}"/>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6" name="Footer Placeholder 5">
            <a:extLst>
              <a:ext uri="{FF2B5EF4-FFF2-40B4-BE49-F238E27FC236}">
                <a16:creationId xmlns:a16="http://schemas.microsoft.com/office/drawing/2014/main" id="{EB9950EF-A5FE-4E53-ABEA-FA2223507F7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674EB5E-4C62-40CB-831E-9FE293A19A81}"/>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57141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9072-8261-49F7-942C-0E4EF4AE9AF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CB993F9-E6BF-43A8-A121-A8F06AB4A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4144DC7-DC54-4288-9116-73FFED694716}"/>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CCDD2AE2-8F98-4049-BA3A-F98A9C66A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46BC3947-0606-4D04-AF03-664260C76F5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A63D2AF-103A-4050-B6A7-344B35983137}"/>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8" name="Footer Placeholder 7">
            <a:extLst>
              <a:ext uri="{FF2B5EF4-FFF2-40B4-BE49-F238E27FC236}">
                <a16:creationId xmlns:a16="http://schemas.microsoft.com/office/drawing/2014/main" id="{B98F350C-F951-4210-921A-522314F2743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BFA1546-C7AF-4222-AF95-8AA291A5C210}"/>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62973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3ED1-B476-4832-AF73-A30223C4EFA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72D5295-97B3-457D-954C-4498D96B3D99}"/>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4" name="Footer Placeholder 3">
            <a:extLst>
              <a:ext uri="{FF2B5EF4-FFF2-40B4-BE49-F238E27FC236}">
                <a16:creationId xmlns:a16="http://schemas.microsoft.com/office/drawing/2014/main" id="{9C3ED1E3-6554-41B6-A798-C14B0F5445E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5D541F7-7B4A-46A3-9A53-566DBE48E646}"/>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2273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490FD-9DCB-4E7C-AC69-89CDB8A62235}"/>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3" name="Footer Placeholder 2">
            <a:extLst>
              <a:ext uri="{FF2B5EF4-FFF2-40B4-BE49-F238E27FC236}">
                <a16:creationId xmlns:a16="http://schemas.microsoft.com/office/drawing/2014/main" id="{F2BFC3D5-2E3F-458E-AFDB-0AB1981381F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1F53DAA-A3CB-4BC8-AE95-2EB88F11C215}"/>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626205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974DD-C5BA-4F64-A726-32792EA0DB5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0C817E9-5579-450F-98FA-90C32E7F4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2094310-6D35-4EA7-9C32-1DE03FD89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AC11E33-9319-4746-BC50-E0BFFFF83EA7}"/>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6" name="Footer Placeholder 5">
            <a:extLst>
              <a:ext uri="{FF2B5EF4-FFF2-40B4-BE49-F238E27FC236}">
                <a16:creationId xmlns:a16="http://schemas.microsoft.com/office/drawing/2014/main" id="{DFC5A196-0549-4106-9AE3-051A582EB4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9715BF1-9599-48DD-B561-9051833C64BE}"/>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12900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CC4C-D335-4388-A53B-AD7F32F4C16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61799CC-C54A-4B31-986F-BE206A9132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354BA131-BAB3-4F73-B3BF-D0A910A2A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548150D-B67A-40CA-9BFD-F0FEC2BFEF29}"/>
              </a:ext>
            </a:extLst>
          </p:cNvPr>
          <p:cNvSpPr>
            <a:spLocks noGrp="1"/>
          </p:cNvSpPr>
          <p:nvPr>
            <p:ph type="dt" sz="half" idx="10"/>
          </p:nvPr>
        </p:nvSpPr>
        <p:spPr/>
        <p:txBody>
          <a:bodyPr/>
          <a:lstStyle/>
          <a:p>
            <a:fld id="{02316FFB-50D0-4A39-BDE6-18C35D05766F}" type="datetimeFigureOut">
              <a:rPr lang="zh-CN" altLang="en-US" smtClean="0"/>
              <a:t>2022/3/8</a:t>
            </a:fld>
            <a:endParaRPr lang="zh-CN" altLang="en-US"/>
          </a:p>
        </p:txBody>
      </p:sp>
      <p:sp>
        <p:nvSpPr>
          <p:cNvPr id="6" name="Footer Placeholder 5">
            <a:extLst>
              <a:ext uri="{FF2B5EF4-FFF2-40B4-BE49-F238E27FC236}">
                <a16:creationId xmlns:a16="http://schemas.microsoft.com/office/drawing/2014/main" id="{79CC2D8E-3266-44E6-B1A4-BE957AF4CAA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E6E7050-B0FD-4E63-A2D9-C1B888C66A17}"/>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4056852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2C2EA-B494-40EF-881B-FB5B4645B1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05C729B-A25A-4A52-A0A6-65C7033270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697D3E5-38D4-458F-8EA0-8B5E2C704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16FFB-50D0-4A39-BDE6-18C35D05766F}" type="datetimeFigureOut">
              <a:rPr lang="zh-CN" altLang="en-US" smtClean="0"/>
              <a:t>2022/3/8</a:t>
            </a:fld>
            <a:endParaRPr lang="zh-CN" altLang="en-US"/>
          </a:p>
        </p:txBody>
      </p:sp>
      <p:sp>
        <p:nvSpPr>
          <p:cNvPr id="5" name="Footer Placeholder 4">
            <a:extLst>
              <a:ext uri="{FF2B5EF4-FFF2-40B4-BE49-F238E27FC236}">
                <a16:creationId xmlns:a16="http://schemas.microsoft.com/office/drawing/2014/main" id="{CA64ECEF-CB6A-4456-B543-607D8A1FA0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9FCAAC9-C229-4344-897B-B32B7EA1B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19361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descr="A picture containing tree, plant&#10;&#10;Description automatically generated">
            <a:extLst>
              <a:ext uri="{FF2B5EF4-FFF2-40B4-BE49-F238E27FC236}">
                <a16:creationId xmlns:a16="http://schemas.microsoft.com/office/drawing/2014/main" id="{CA55A5FF-03DB-4FCE-9071-01609610910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rot="5400000">
            <a:off x="-848616" y="891375"/>
            <a:ext cx="6788927" cy="5091695"/>
          </a:xfrm>
          <a:prstGeom prst="heart">
            <a:avLst/>
          </a:prstGeom>
          <a:ln w="127000" cap="sq">
            <a:noFill/>
            <a:miter lim="800000"/>
          </a:ln>
          <a:effectLst>
            <a:outerShdw blurRad="57150" dist="50800" dir="2700000" algn="tl" rotWithShape="0">
              <a:srgbClr val="000000">
                <a:alpha val="40000"/>
              </a:srgbClr>
            </a:outerShdw>
          </a:effectLst>
        </p:spPr>
      </p:pic>
      <p:pic>
        <p:nvPicPr>
          <p:cNvPr id="26" name="Graphic 25">
            <a:extLst>
              <a:ext uri="{FF2B5EF4-FFF2-40B4-BE49-F238E27FC236}">
                <a16:creationId xmlns:a16="http://schemas.microsoft.com/office/drawing/2014/main" id="{64F73810-D0E3-43B0-8B14-7C3CD3241BA6}"/>
              </a:ext>
            </a:extLst>
          </p:cNvPr>
          <p:cNvPicPr>
            <a:picLocks noChangeAspect="1"/>
          </p:cNvPicPr>
          <p:nvPr/>
        </p:nvPicPr>
        <p:blipFill>
          <a:blip r:embed="rId4" cstate="hqprint">
            <a:lum bright="5000" contrast="2000"/>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6466" y="0"/>
            <a:ext cx="3515248" cy="1012561"/>
          </a:xfrm>
          <a:prstGeom prst="rect">
            <a:avLst/>
          </a:prstGeom>
        </p:spPr>
      </p:pic>
      <p:sp>
        <p:nvSpPr>
          <p:cNvPr id="14" name="副标题 4">
            <a:extLst>
              <a:ext uri="{FF2B5EF4-FFF2-40B4-BE49-F238E27FC236}">
                <a16:creationId xmlns:a16="http://schemas.microsoft.com/office/drawing/2014/main" id="{28D640C1-4D0E-4E05-9773-329E49F3AC80}"/>
              </a:ext>
            </a:extLst>
          </p:cNvPr>
          <p:cNvSpPr txBox="1">
            <a:spLocks/>
          </p:cNvSpPr>
          <p:nvPr/>
        </p:nvSpPr>
        <p:spPr>
          <a:xfrm>
            <a:off x="5361002" y="3049525"/>
            <a:ext cx="7158134" cy="558799"/>
          </a:xfrm>
          <a:prstGeom prst="rect">
            <a:avLst/>
          </a:prstGeom>
        </p:spPr>
        <p:txBody>
          <a:bodyPr vert="horz" lIns="91440" tIns="45720" rIns="91440" bIns="45720" rtlCol="0" anchor="ctr">
            <a:normAutofit/>
          </a:bodyPr>
          <a:lstStyle>
            <a:lvl1pPr marL="0" indent="0" algn="l" defTabSz="685766" rtl="0" eaLnBrk="1" latinLnBrk="0" hangingPunct="1">
              <a:lnSpc>
                <a:spcPct val="90000"/>
              </a:lnSpc>
              <a:spcBef>
                <a:spcPts val="750"/>
              </a:spcBef>
              <a:buFont typeface="Arial" panose="020B0604020202020204" pitchFamily="34" charset="0"/>
              <a:buNone/>
              <a:defRPr sz="1500" kern="1200">
                <a:solidFill>
                  <a:schemeClr val="tx2"/>
                </a:solidFill>
                <a:latin typeface="+mn-lt"/>
                <a:ea typeface="+mn-ea"/>
                <a:cs typeface="+mn-cs"/>
              </a:defRPr>
            </a:lvl1pPr>
            <a:lvl2pPr marL="342884" indent="0" algn="ctr" defTabSz="685766"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66" indent="0" algn="ctr"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49"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32"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15"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297"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180"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064"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M210007B [03]</a:t>
            </a:r>
            <a:endPar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6" name="文本占位符 5">
            <a:extLst>
              <a:ext uri="{FF2B5EF4-FFF2-40B4-BE49-F238E27FC236}">
                <a16:creationId xmlns:a16="http://schemas.microsoft.com/office/drawing/2014/main" id="{81A33C74-D993-40EB-B2F9-7C9794CB32FE}"/>
              </a:ext>
            </a:extLst>
          </p:cNvPr>
          <p:cNvSpPr txBox="1">
            <a:spLocks/>
          </p:cNvSpPr>
          <p:nvPr/>
        </p:nvSpPr>
        <p:spPr>
          <a:xfrm>
            <a:off x="5361002" y="4348973"/>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1800" b="1" dirty="0" err="1" smtClean="0">
                <a:solidFill>
                  <a:srgbClr val="000000"/>
                </a:solidFill>
                <a:latin typeface="微软雅黑" panose="020B0503020204020204" pitchFamily="34" charset="-122"/>
                <a:ea typeface="微软雅黑" panose="020B0503020204020204" pitchFamily="34" charset="-122"/>
              </a:rPr>
              <a:t>Zhenyan</a:t>
            </a:r>
            <a:r>
              <a:rPr lang="en-US" altLang="zh-CN" sz="1800" b="1" dirty="0" smtClean="0">
                <a:solidFill>
                  <a:srgbClr val="000000"/>
                </a:solidFill>
                <a:latin typeface="微软雅黑" panose="020B0503020204020204" pitchFamily="34" charset="-122"/>
                <a:ea typeface="微软雅黑" panose="020B0503020204020204" pitchFamily="34" charset="-122"/>
              </a:rPr>
              <a:t> Ji, </a:t>
            </a:r>
            <a:r>
              <a:rPr kumimoji="0" lang="en-US" altLang="zh-CN" sz="1800" b="1" i="0" u="none" strike="noStrike" kern="120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Jingxin</a:t>
            </a: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Su &amp; Haiming Liu</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Text Placeholder 2">
            <a:extLst>
              <a:ext uri="{FF2B5EF4-FFF2-40B4-BE49-F238E27FC236}">
                <a16:creationId xmlns:a16="http://schemas.microsoft.com/office/drawing/2014/main" id="{0D54B681-1043-4665-ABFF-02F96F61FD5F}"/>
              </a:ext>
            </a:extLst>
          </p:cNvPr>
          <p:cNvSpPr txBox="1">
            <a:spLocks/>
          </p:cNvSpPr>
          <p:nvPr/>
        </p:nvSpPr>
        <p:spPr>
          <a:xfrm>
            <a:off x="5361002" y="4761826"/>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fld id="{8CAF9706-F2FE-C649-B151-855D242461C0}" type="datetime2">
              <a:rPr lang="en-US" sz="1800" b="1" smtClean="0">
                <a:solidFill>
                  <a:srgbClr val="000000"/>
                </a:solidFill>
                <a:latin typeface="微软雅黑" panose="020B0503020204020204" pitchFamily="34" charset="-122"/>
                <a:ea typeface="微软雅黑" panose="020B0503020204020204" pitchFamily="34" charset="-122"/>
              </a:rPr>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t>Tuesday, March 8, 2022</a:t>
            </a:fld>
            <a:endParaRPr lang="en-US" sz="1800" b="1" dirty="0">
              <a:solidFill>
                <a:srgbClr val="000000"/>
              </a:solidFill>
              <a:latin typeface="微软雅黑" panose="020B0503020204020204" pitchFamily="34" charset="-122"/>
              <a:ea typeface="微软雅黑" panose="020B0503020204020204" pitchFamily="34" charset="-122"/>
            </a:endParaRPr>
          </a:p>
        </p:txBody>
      </p:sp>
      <p:sp>
        <p:nvSpPr>
          <p:cNvPr id="113" name="TextBox 112">
            <a:extLst>
              <a:ext uri="{FF2B5EF4-FFF2-40B4-BE49-F238E27FC236}">
                <a16:creationId xmlns:a16="http://schemas.microsoft.com/office/drawing/2014/main" id="{A407478E-CC36-41F7-A313-A97A4659E95B}"/>
              </a:ext>
            </a:extLst>
          </p:cNvPr>
          <p:cNvSpPr txBox="1"/>
          <p:nvPr/>
        </p:nvSpPr>
        <p:spPr>
          <a:xfrm>
            <a:off x="5361002" y="1821870"/>
            <a:ext cx="6292256" cy="1111073"/>
          </a:xfrm>
          <a:prstGeom prst="rect">
            <a:avLst/>
          </a:prstGeom>
          <a:noFill/>
        </p:spPr>
        <p:txBody>
          <a:bodyPr wrap="square">
            <a:spAutoFit/>
          </a:bodyPr>
          <a:lstStyle/>
          <a:p>
            <a:pPr marL="0" marR="0" lvl="0" indent="0" algn="l" defTabSz="685766" rtl="0" eaLnBrk="1" fontAlgn="auto" latinLnBrk="0" hangingPunct="1">
              <a:lnSpc>
                <a:spcPct val="90000"/>
              </a:lnSpc>
              <a:spcBef>
                <a:spcPct val="0"/>
              </a:spcBef>
              <a:spcAft>
                <a:spcPts val="600"/>
              </a:spcAft>
              <a:buClrTx/>
              <a:buSzTx/>
              <a:buFontTx/>
              <a:buNone/>
              <a:tabLst/>
              <a:defRPr/>
            </a:pPr>
            <a:r>
              <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软件系统分析与设计</a:t>
            </a:r>
            <a:endPar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a:p>
            <a:pPr marL="0" marR="0" lvl="0" indent="0" algn="l" defTabSz="685766" rtl="0" eaLnBrk="1" fontAlgn="auto" latinLnBrk="0" hangingPunct="1">
              <a:lnSpc>
                <a:spcPct val="90000"/>
              </a:lnSpc>
              <a:spcBef>
                <a:spcPct val="0"/>
              </a:spcBef>
              <a:spcAft>
                <a:spcPts val="600"/>
              </a:spcAft>
              <a:buClrTx/>
              <a:buSzTx/>
              <a:buFontTx/>
              <a:buNone/>
              <a:tabLst/>
              <a:defRPr/>
            </a:pPr>
            <a:r>
              <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System Analysis &amp; Design</a:t>
            </a:r>
            <a:endPar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81024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5E4FF5DC-2CC0-43CA-9374-DAD9384FFED9}"/>
              </a:ext>
            </a:extLst>
          </p:cNvPr>
          <p:cNvSpPr txBox="1">
            <a:spLocks/>
          </p:cNvSpPr>
          <p:nvPr/>
        </p:nvSpPr>
        <p:spPr>
          <a:xfrm>
            <a:off x="2543601" y="2745528"/>
            <a:ext cx="1159329" cy="1007993"/>
          </a:xfrm>
          <a:prstGeom prst="rect">
            <a:avLst/>
          </a:prstGeom>
          <a:noFill/>
          <a:ln w="117475">
            <a:noFill/>
          </a:ln>
        </p:spPr>
        <p:txBody>
          <a:bodyPr wrap="none" rtlCol="0">
            <a:prstTxWarp prst="textPlain">
              <a:avLst/>
            </a:prstTxWarp>
            <a:spAutoFit/>
          </a:bodyPr>
          <a:lstStyle/>
          <a:p>
            <a:pPr algn="ctr"/>
            <a:r>
              <a:rPr lang="en-US" altLang="zh-CN" sz="1350" spc="75" dirty="0">
                <a:latin typeface="Impact" panose="020B0806030902050204" pitchFamily="34" charset="0"/>
                <a:cs typeface="Arial" panose="020B0604020202020204" pitchFamily="34" charset="0"/>
              </a:rPr>
              <a:t>/-1</a:t>
            </a:r>
            <a:endParaRPr lang="zh-CN" altLang="en-US" sz="1350" spc="75" dirty="0">
              <a:latin typeface="Impact" panose="020B0806030902050204" pitchFamily="34" charset="0"/>
              <a:cs typeface="Arial" panose="020B0604020202020204" pitchFamily="34" charset="0"/>
            </a:endParaRPr>
          </a:p>
        </p:txBody>
      </p:sp>
      <p:cxnSp>
        <p:nvCxnSpPr>
          <p:cNvPr id="6" name="直接连接符 6">
            <a:extLst>
              <a:ext uri="{FF2B5EF4-FFF2-40B4-BE49-F238E27FC236}">
                <a16:creationId xmlns:a16="http://schemas.microsoft.com/office/drawing/2014/main" id="{0284599F-3B7B-44BB-B5FC-ACECEDB45037}"/>
              </a:ext>
            </a:extLst>
          </p:cNvPr>
          <p:cNvCxnSpPr>
            <a:cxnSpLocks/>
          </p:cNvCxnSpPr>
          <p:nvPr/>
        </p:nvCxnSpPr>
        <p:spPr>
          <a:xfrm>
            <a:off x="2477452" y="3861746"/>
            <a:ext cx="542980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8A15FB-B196-4903-8713-2878F4A7DE0D}"/>
              </a:ext>
            </a:extLst>
          </p:cNvPr>
          <p:cNvSpPr txBox="1"/>
          <p:nvPr/>
        </p:nvSpPr>
        <p:spPr>
          <a:xfrm>
            <a:off x="3863175" y="2733998"/>
            <a:ext cx="7323440" cy="1031051"/>
          </a:xfrm>
          <a:prstGeom prst="rect">
            <a:avLst/>
          </a:prstGeom>
          <a:noFill/>
        </p:spPr>
        <p:txBody>
          <a:bodyPr wrap="square">
            <a:spAutoFit/>
          </a:bodyPr>
          <a:lstStyle/>
          <a:p>
            <a:pPr>
              <a:spcAft>
                <a:spcPts val="600"/>
              </a:spcAft>
            </a:pPr>
            <a:r>
              <a:rPr lang="zh-CN" altLang="en-US" sz="2800" b="1" dirty="0">
                <a:latin typeface="微软雅黑" panose="020B0503020204020204" pitchFamily="34" charset="-122"/>
                <a:ea typeface="微软雅黑" panose="020B0503020204020204" pitchFamily="34" charset="-122"/>
              </a:rPr>
              <a:t>软件开发</a:t>
            </a:r>
            <a:r>
              <a:rPr lang="zh-CN" altLang="en-US" sz="2800" b="1" dirty="0" smtClean="0">
                <a:latin typeface="微软雅黑" panose="020B0503020204020204" pitchFamily="34" charset="-122"/>
                <a:ea typeface="微软雅黑" panose="020B0503020204020204" pitchFamily="34" charset="-122"/>
              </a:rPr>
              <a:t>过程模型</a:t>
            </a:r>
            <a:endParaRPr lang="en-US" altLang="zh-CN" sz="2800" b="1" dirty="0" smtClean="0">
              <a:latin typeface="微软雅黑" panose="020B0503020204020204" pitchFamily="34" charset="-122"/>
              <a:ea typeface="微软雅黑" panose="020B0503020204020204" pitchFamily="34" charset="-122"/>
            </a:endParaRPr>
          </a:p>
          <a:p>
            <a:pPr>
              <a:spcAft>
                <a:spcPts val="600"/>
              </a:spcAft>
            </a:pPr>
            <a:r>
              <a:rPr lang="en-US" altLang="zh-CN" sz="2800" b="1" dirty="0" smtClean="0">
                <a:latin typeface="微软雅黑" panose="020B0503020204020204" pitchFamily="34" charset="-122"/>
                <a:ea typeface="微软雅黑" panose="020B0503020204020204" pitchFamily="34" charset="-122"/>
              </a:rPr>
              <a:t>Software </a:t>
            </a:r>
            <a:r>
              <a:rPr lang="en-US" altLang="zh-CN" sz="2800" b="1" dirty="0">
                <a:latin typeface="微软雅黑" panose="020B0503020204020204" pitchFamily="34" charset="-122"/>
                <a:ea typeface="微软雅黑" panose="020B0503020204020204" pitchFamily="34" charset="-122"/>
              </a:rPr>
              <a:t>Development </a:t>
            </a:r>
            <a:r>
              <a:rPr lang="en-US" altLang="zh-CN" sz="2800" b="1" dirty="0" smtClean="0">
                <a:latin typeface="微软雅黑" panose="020B0503020204020204" pitchFamily="34" charset="-122"/>
                <a:ea typeface="微软雅黑" panose="020B0503020204020204" pitchFamily="34" charset="-122"/>
              </a:rPr>
              <a:t>Process Model</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38212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过程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42745"/>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软件工程的基础是</a:t>
            </a:r>
            <a:r>
              <a:rPr lang="zh-CN" altLang="en-US" sz="2400" b="1" dirty="0" smtClean="0">
                <a:solidFill>
                  <a:srgbClr val="FF0000"/>
                </a:solidFill>
                <a:latin typeface="微软雅黑" panose="020B0503020204020204" pitchFamily="34" charset="-122"/>
                <a:ea typeface="微软雅黑" panose="020B0503020204020204" pitchFamily="34" charset="-122"/>
              </a:rPr>
              <a:t>过程（</a:t>
            </a:r>
            <a:r>
              <a:rPr lang="en-US" altLang="zh-CN" sz="2400" b="1" dirty="0" smtClean="0">
                <a:solidFill>
                  <a:srgbClr val="FF0000"/>
                </a:solidFill>
                <a:latin typeface="微软雅黑" panose="020B0503020204020204" pitchFamily="34" charset="-122"/>
                <a:ea typeface="微软雅黑" panose="020B0503020204020204" pitchFamily="34" charset="-122"/>
              </a:rPr>
              <a:t>process</a:t>
            </a:r>
            <a:r>
              <a:rPr lang="zh-CN" altLang="en-US" sz="2400" b="1" dirty="0" smtClean="0">
                <a:solidFill>
                  <a:srgbClr val="FF0000"/>
                </a:solidFill>
                <a:latin typeface="微软雅黑" panose="020B0503020204020204" pitchFamily="34" charset="-122"/>
                <a:ea typeface="微软雅黑" panose="020B0503020204020204" pitchFamily="34" charset="-122"/>
              </a:rPr>
              <a:t>）层</a:t>
            </a:r>
            <a:r>
              <a:rPr lang="zh-CN" altLang="en-US" sz="2400" b="1" dirty="0" smtClean="0">
                <a:latin typeface="微软雅黑" panose="020B0503020204020204" pitchFamily="34" charset="-122"/>
                <a:ea typeface="微软雅黑" panose="020B0503020204020204" pitchFamily="34" charset="-122"/>
              </a:rPr>
              <a:t>，软件过程将各个技术层次结合在一起，使得合理、及时地开发计算机软件成为可能。过程定义了一个框架，构建该框架是有效实施软件工程技术必不可少的。软件工程过程构成了软件项目管理控制的基础，建立了工作环境以便应用技术方法、提交工作产品（模型、文档、数据、报告、表格等）、建立里程碑、保证质量及正确的管理变更</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2006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软件过程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234428"/>
            <a:ext cx="11478350" cy="542516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软件过程是工作产品构建时所执行的一系列</a:t>
            </a:r>
            <a:r>
              <a:rPr lang="zh-CN" altLang="en-US" sz="2400" b="1" dirty="0" smtClean="0">
                <a:solidFill>
                  <a:srgbClr val="FF0000"/>
                </a:solidFill>
                <a:latin typeface="微软雅黑" panose="020B0503020204020204" pitchFamily="34" charset="-122"/>
                <a:ea typeface="微软雅黑" panose="020B0503020204020204" pitchFamily="34" charset="-122"/>
              </a:rPr>
              <a:t>活动</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动作</a:t>
            </a:r>
            <a:r>
              <a:rPr lang="zh-CN" altLang="en-US" sz="2400" b="1" dirty="0" smtClean="0">
                <a:latin typeface="微软雅黑" panose="020B0503020204020204" pitchFamily="34" charset="-122"/>
                <a:ea typeface="微软雅黑" panose="020B0503020204020204" pitchFamily="34" charset="-122"/>
              </a:rPr>
              <a:t>和</a:t>
            </a:r>
            <a:r>
              <a:rPr lang="zh-CN" altLang="en-US" sz="2400" b="1" dirty="0" smtClean="0">
                <a:solidFill>
                  <a:srgbClr val="FF0000"/>
                </a:solidFill>
                <a:latin typeface="微软雅黑" panose="020B0503020204020204" pitchFamily="34" charset="-122"/>
                <a:ea typeface="微软雅黑" panose="020B0503020204020204" pitchFamily="34" charset="-122"/>
              </a:rPr>
              <a:t>任务</a:t>
            </a:r>
            <a:r>
              <a:rPr lang="zh-CN" altLang="en-US" sz="2400" b="1" dirty="0" smtClean="0">
                <a:latin typeface="微软雅黑" panose="020B0503020204020204" pitchFamily="34" charset="-122"/>
                <a:ea typeface="微软雅黑" panose="020B0503020204020204" pitchFamily="34" charset="-122"/>
              </a:rPr>
              <a:t>的集合，有助于提高产品的交付质量</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solidFill>
                  <a:srgbClr val="FF0000"/>
                </a:solidFill>
                <a:latin typeface="微软雅黑" panose="020B0503020204020204" pitchFamily="34" charset="-122"/>
                <a:ea typeface="微软雅黑" panose="020B0503020204020204" pitchFamily="34" charset="-122"/>
              </a:rPr>
              <a:t>活动</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activity</a:t>
            </a:r>
            <a:r>
              <a:rPr lang="zh-CN" altLang="en-US" sz="2400" b="1" dirty="0" smtClean="0">
                <a:latin typeface="微软雅黑" panose="020B0503020204020204" pitchFamily="34" charset="-122"/>
                <a:ea typeface="微软雅黑" panose="020B0503020204020204" pitchFamily="34" charset="-122"/>
              </a:rPr>
              <a:t>）主要实现宽泛的目标（如与利益相关者进行沟通），与应用领域、项目大小、结果复杂性或者实施软件工程的重要程度没有关系</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solidFill>
                  <a:srgbClr val="FF0000"/>
                </a:solidFill>
                <a:latin typeface="微软雅黑" panose="020B0503020204020204" pitchFamily="34" charset="-122"/>
                <a:ea typeface="微软雅黑" panose="020B0503020204020204" pitchFamily="34" charset="-122"/>
              </a:rPr>
              <a:t>动作</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action</a:t>
            </a:r>
            <a:r>
              <a:rPr lang="zh-CN" altLang="en-US" sz="2400" b="1" dirty="0" smtClean="0">
                <a:latin typeface="微软雅黑" panose="020B0503020204020204" pitchFamily="34" charset="-122"/>
                <a:ea typeface="微软雅黑" panose="020B0503020204020204" pitchFamily="34" charset="-122"/>
              </a:rPr>
              <a:t>，如体系结构设计）包含主要工作产品生产过程</a:t>
            </a:r>
            <a:r>
              <a:rPr lang="zh-CN" altLang="en-US" sz="2400" b="1" smtClean="0">
                <a:latin typeface="微软雅黑" panose="020B0503020204020204" pitchFamily="34" charset="-122"/>
                <a:ea typeface="微软雅黑" panose="020B0503020204020204" pitchFamily="34" charset="-122"/>
              </a:rPr>
              <a:t>中的一系列任务</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solidFill>
                  <a:srgbClr val="FF0000"/>
                </a:solidFill>
                <a:latin typeface="微软雅黑" panose="020B0503020204020204" pitchFamily="34" charset="-122"/>
                <a:ea typeface="微软雅黑" panose="020B0503020204020204" pitchFamily="34" charset="-122"/>
              </a:rPr>
              <a:t>任务</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task</a:t>
            </a:r>
            <a:r>
              <a:rPr lang="zh-CN" altLang="en-US" sz="2400" b="1" dirty="0" smtClean="0">
                <a:latin typeface="微软雅黑" panose="020B0503020204020204" pitchFamily="34" charset="-122"/>
                <a:ea typeface="微软雅黑" panose="020B0503020204020204" pitchFamily="34" charset="-122"/>
              </a:rPr>
              <a:t>）关注小而明确的目标，能够生产实际产品（如构建一个单元测试）</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过程</a:t>
            </a:r>
            <a:r>
              <a:rPr lang="zh-CN" altLang="en-US" sz="2400" b="1" dirty="0" smtClean="0">
                <a:solidFill>
                  <a:srgbClr val="FF0000"/>
                </a:solidFill>
                <a:latin typeface="微软雅黑" panose="020B0503020204020204" pitchFamily="34" charset="-122"/>
                <a:ea typeface="微软雅黑" panose="020B0503020204020204" pitchFamily="34" charset="-122"/>
              </a:rPr>
              <a:t>不是</a:t>
            </a:r>
            <a:r>
              <a:rPr lang="zh-CN" altLang="en-US" sz="2400" b="1" dirty="0" smtClean="0">
                <a:latin typeface="微软雅黑" panose="020B0503020204020204" pitchFamily="34" charset="-122"/>
                <a:ea typeface="微软雅黑" panose="020B0503020204020204" pitchFamily="34" charset="-122"/>
              </a:rPr>
              <a:t>对如何构建软件的严格规定，而是已中可适应性的调整方法，以便于工作人员（软件团队）可以挑选合适的工作动作和任务集合。其目标通常是及时、高质量地交付软件，以满足软件项目资助方和最终用户的需求</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51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894813" y="2664063"/>
            <a:ext cx="10618575" cy="1107996"/>
          </a:xfrm>
          <a:prstGeom prst="rect">
            <a:avLst/>
          </a:prstGeom>
          <a:noFill/>
        </p:spPr>
        <p:txBody>
          <a:bodyPr wrap="square">
            <a:spAutoFit/>
          </a:bodyPr>
          <a:lstStyle/>
          <a:p>
            <a:r>
              <a:rPr lang="zh-CN" altLang="en-US" sz="6600" b="1" dirty="0" smtClean="0">
                <a:latin typeface="Bahnschrift SemiBold Condensed" panose="020B0502040204020203" pitchFamily="34" charset="0"/>
              </a:rPr>
              <a:t>软件过程</a:t>
            </a:r>
            <a:r>
              <a:rPr lang="zh-CN" altLang="en-US" sz="6600" b="1" dirty="0">
                <a:latin typeface="Bahnschrift SemiBold Condensed" panose="020B0502040204020203" pitchFamily="34" charset="0"/>
              </a:rPr>
              <a:t>与软件工程同义么？</a:t>
            </a:r>
          </a:p>
        </p:txBody>
      </p:sp>
      <p:pic>
        <p:nvPicPr>
          <p:cNvPr id="6" name="图片 5"/>
          <p:cNvPicPr>
            <a:picLocks noChangeAspect="1"/>
          </p:cNvPicPr>
          <p:nvPr/>
        </p:nvPicPr>
        <p:blipFill>
          <a:blip r:embed="rId3"/>
          <a:stretch>
            <a:fillRect/>
          </a:stretch>
        </p:blipFill>
        <p:spPr>
          <a:xfrm>
            <a:off x="4146430" y="3772059"/>
            <a:ext cx="3326471" cy="2435580"/>
          </a:xfrm>
          <a:prstGeom prst="rect">
            <a:avLst/>
          </a:prstGeom>
        </p:spPr>
      </p:pic>
    </p:spTree>
    <p:extLst>
      <p:ext uri="{BB962C8B-B14F-4D97-AF65-F5344CB8AC3E}">
        <p14:creationId xmlns:p14="http://schemas.microsoft.com/office/powerpoint/2010/main" val="234351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930293"/>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软件开发</a:t>
            </a:r>
            <a:r>
              <a:rPr lang="zh-CN" altLang="en-US" sz="2400" b="1" dirty="0" smtClean="0">
                <a:latin typeface="微软雅黑" panose="020B0503020204020204" pitchFamily="34" charset="-122"/>
                <a:ea typeface="微软雅黑" panose="020B0503020204020204" pitchFamily="34" charset="-122"/>
              </a:rPr>
              <a:t>过程模型能清晰直观的表达开发全过程，明确规定的要完成的主要活动和任务，可以作为软件项目开发的基础</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对于一个具体软件系统来说，应采用合适的开发方法，使用事宜的程序设计语言，组织具有相应技能的开发人员参与，并采用适合的管理方法和手段，对整个开发活动的全过程进行有效的控制</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软件开发过程模型</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841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经典的软件开发过程模型</a:t>
            </a:r>
          </a:p>
        </p:txBody>
      </p:sp>
      <p:sp>
        <p:nvSpPr>
          <p:cNvPr id="4" name="Content Placeholder 3">
            <a:extLst>
              <a:ext uri="{FF2B5EF4-FFF2-40B4-BE49-F238E27FC236}">
                <a16:creationId xmlns:a16="http://schemas.microsoft.com/office/drawing/2014/main" id="{476843D2-9693-474C-8D9D-C55FEDD936BD}"/>
              </a:ext>
            </a:extLst>
          </p:cNvPr>
          <p:cNvSpPr txBox="1">
            <a:spLocks/>
          </p:cNvSpPr>
          <p:nvPr/>
        </p:nvSpPr>
        <p:spPr>
          <a:xfrm>
            <a:off x="5507062" y="2628984"/>
            <a:ext cx="3717452" cy="197747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en-US" altLang="zh-CN" sz="2400" b="1" dirty="0" smtClean="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934842" y="1587592"/>
            <a:ext cx="3717452" cy="411734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瀑布模型</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快速原型模型</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增量模型</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螺旋模型</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统一过程</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敏捷过程</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35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385846" y="45961"/>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瀑布模型（</a:t>
            </a:r>
            <a:r>
              <a:rPr lang="en-US" altLang="zh-CN" sz="3600" dirty="0" smtClean="0">
                <a:latin typeface="微软雅黑" panose="020B0503020204020204" pitchFamily="34" charset="-122"/>
                <a:ea typeface="微软雅黑" panose="020B0503020204020204" pitchFamily="34" charset="-122"/>
              </a:rPr>
              <a:t>waterfall </a:t>
            </a:r>
            <a:r>
              <a:rPr lang="en-US" altLang="zh-CN" sz="3600" dirty="0">
                <a:latin typeface="微软雅黑" panose="020B0503020204020204" pitchFamily="34" charset="-122"/>
                <a:ea typeface="微软雅黑" panose="020B0503020204020204" pitchFamily="34" charset="-122"/>
              </a:rPr>
              <a:t>model</a:t>
            </a:r>
            <a:r>
              <a:rPr lang="zh-CN" altLang="en-US" sz="3600" dirty="0" smtClean="0">
                <a:latin typeface="微软雅黑" panose="020B0503020204020204" pitchFamily="34" charset="-122"/>
                <a:ea typeface="微软雅黑" panose="020B0503020204020204" pitchFamily="34" charset="-122"/>
              </a:rPr>
              <a:t>）</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267950" y="1061900"/>
            <a:ext cx="11860789"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世纪</a:t>
            </a:r>
            <a:r>
              <a:rPr lang="en-US" altLang="zh-CN" sz="2400" b="1" dirty="0">
                <a:latin typeface="微软雅黑" panose="020B0503020204020204" pitchFamily="34" charset="-122"/>
                <a:ea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rPr>
              <a:t>年代之前，瀑布模型一直是唯一被广泛采用的生命周期</a:t>
            </a:r>
            <a:r>
              <a:rPr lang="zh-CN" altLang="en-US" sz="2400" b="1" dirty="0" smtClean="0">
                <a:latin typeface="微软雅黑" panose="020B0503020204020204" pitchFamily="34" charset="-122"/>
                <a:ea typeface="微软雅黑" panose="020B0503020204020204" pitchFamily="34" charset="-122"/>
              </a:rPr>
              <a:t>模型，也叫线性顺序模型（</a:t>
            </a:r>
            <a:r>
              <a:rPr lang="en-US" altLang="zh-CN" sz="2400" b="1" dirty="0" smtClean="0">
                <a:latin typeface="微软雅黑" panose="020B0503020204020204" pitchFamily="34" charset="-122"/>
                <a:ea typeface="微软雅黑" panose="020B0503020204020204" pitchFamily="34" charset="-122"/>
              </a:rPr>
              <a:t>linear sequential model</a:t>
            </a:r>
            <a:r>
              <a:rPr lang="zh-CN" altLang="en-US" sz="2400" b="1" dirty="0" smtClean="0">
                <a:latin typeface="微软雅黑" panose="020B0503020204020204" pitchFamily="34" charset="-122"/>
                <a:ea typeface="微软雅黑" panose="020B0503020204020204" pitchFamily="34" charset="-122"/>
              </a:rPr>
              <a:t>），是一个系统的、顺序的软件开发方法</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2" name="AutoShape 2" descr="Waterfall Methodology. Waterfall Methodology | by Chathmini Jayathilaka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stretch>
            <a:fillRect/>
          </a:stretch>
        </p:blipFill>
        <p:spPr>
          <a:xfrm>
            <a:off x="5435950" y="2502408"/>
            <a:ext cx="4762500" cy="3810000"/>
          </a:xfrm>
          <a:prstGeom prst="rect">
            <a:avLst/>
          </a:prstGeom>
        </p:spPr>
      </p:pic>
      <p:pic>
        <p:nvPicPr>
          <p:cNvPr id="2052" name="Picture 4" descr="Waterfall - Wikipedia"/>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672376" y="2388617"/>
            <a:ext cx="3015342" cy="402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9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瀑布模型的特点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900555" y="1876510"/>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阶段间具有顺序性和依赖性。其中包含两重含义：</a:t>
            </a: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必须</a:t>
            </a:r>
            <a:r>
              <a:rPr lang="zh-CN" altLang="en-US" sz="2400" b="1" dirty="0">
                <a:latin typeface="微软雅黑" panose="020B0503020204020204" pitchFamily="34" charset="-122"/>
                <a:ea typeface="微软雅黑" panose="020B0503020204020204" pitchFamily="34" charset="-122"/>
              </a:rPr>
              <a:t>等前一阶段的工作完成之后，才能开始后一阶段的</a:t>
            </a:r>
            <a:r>
              <a:rPr lang="zh-CN" altLang="en-US" sz="2400" b="1" dirty="0" smtClean="0">
                <a:latin typeface="微软雅黑" panose="020B0503020204020204" pitchFamily="34" charset="-122"/>
                <a:ea typeface="微软雅黑" panose="020B0503020204020204" pitchFamily="34" charset="-122"/>
              </a:rPr>
              <a:t>工作</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前</a:t>
            </a:r>
            <a:r>
              <a:rPr lang="zh-CN" altLang="en-US" sz="2400" b="1" dirty="0">
                <a:latin typeface="微软雅黑" panose="020B0503020204020204" pitchFamily="34" charset="-122"/>
                <a:ea typeface="微软雅黑" panose="020B0503020204020204" pitchFamily="34" charset="-122"/>
              </a:rPr>
              <a:t>一阶段的输出文档就是后一阶段的输入</a:t>
            </a:r>
            <a:r>
              <a:rPr lang="zh-CN" altLang="en-US" sz="2400" b="1" dirty="0" smtClean="0">
                <a:latin typeface="微软雅黑" panose="020B0503020204020204" pitchFamily="34" charset="-122"/>
                <a:ea typeface="微软雅黑" panose="020B0503020204020204" pitchFamily="34" charset="-122"/>
              </a:rPr>
              <a:t>文档</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95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瀑布模型的特点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404933"/>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推迟实现的</a:t>
            </a:r>
            <a:r>
              <a:rPr lang="zh-CN" altLang="en-US" sz="2400" b="1" dirty="0" smtClean="0">
                <a:latin typeface="微软雅黑" panose="020B0503020204020204" pitchFamily="34" charset="-122"/>
                <a:ea typeface="微软雅黑" panose="020B0503020204020204" pitchFamily="34" charset="-122"/>
              </a:rPr>
              <a:t>观点：</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瀑布模型</a:t>
            </a:r>
            <a:r>
              <a:rPr lang="zh-CN" altLang="en-US" sz="2400" b="1" dirty="0">
                <a:latin typeface="微软雅黑" panose="020B0503020204020204" pitchFamily="34" charset="-122"/>
                <a:ea typeface="微软雅黑" panose="020B0503020204020204" pitchFamily="34" charset="-122"/>
              </a:rPr>
              <a:t>在编码之前设置了系统分析和系统设计的各个阶段，分析与设计阶段的基本任务规定，在这两个阶段主要考虑目标系统的逻辑模型，不涉及软件的物理</a:t>
            </a:r>
            <a:r>
              <a:rPr lang="zh-CN" altLang="en-US" sz="2400" b="1" dirty="0" smtClean="0">
                <a:latin typeface="微软雅黑" panose="020B0503020204020204" pitchFamily="34" charset="-122"/>
                <a:ea typeface="微软雅黑" panose="020B0503020204020204" pitchFamily="34" charset="-122"/>
              </a:rPr>
              <a:t>实现</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清楚</a:t>
            </a:r>
            <a:r>
              <a:rPr lang="zh-CN" altLang="en-US" sz="2400" b="1" dirty="0">
                <a:latin typeface="微软雅黑" panose="020B0503020204020204" pitchFamily="34" charset="-122"/>
                <a:ea typeface="微软雅黑" panose="020B0503020204020204" pitchFamily="34" charset="-122"/>
              </a:rPr>
              <a:t>地区分逻辑设计与物理设计，尽可能推迟程序的物理实现，是按照瀑布模型开发软件的一条重要的</a:t>
            </a:r>
            <a:r>
              <a:rPr lang="zh-CN" altLang="en-US" sz="2400" b="1" dirty="0" smtClean="0">
                <a:latin typeface="微软雅黑" panose="020B0503020204020204" pitchFamily="34" charset="-122"/>
                <a:ea typeface="微软雅黑" panose="020B0503020204020204" pitchFamily="34" charset="-122"/>
              </a:rPr>
              <a:t>指导思想</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86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瀑布模型的特点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38246" y="1669477"/>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质量保证的观点</a:t>
            </a: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每个</a:t>
            </a:r>
            <a:r>
              <a:rPr lang="zh-CN" altLang="en-US" sz="2400" b="1" dirty="0">
                <a:latin typeface="微软雅黑" panose="020B0503020204020204" pitchFamily="34" charset="-122"/>
                <a:ea typeface="微软雅黑" panose="020B0503020204020204" pitchFamily="34" charset="-122"/>
              </a:rPr>
              <a:t>阶段都必须完成规定的文档，没有交出合格的文档就是没有完成该阶段的</a:t>
            </a:r>
            <a:r>
              <a:rPr lang="zh-CN" altLang="en-US" sz="2400" b="1" dirty="0" smtClean="0">
                <a:latin typeface="微软雅黑" panose="020B0503020204020204" pitchFamily="34" charset="-122"/>
                <a:ea typeface="微软雅黑" panose="020B0503020204020204" pitchFamily="34" charset="-122"/>
              </a:rPr>
              <a:t>任务</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每个</a:t>
            </a:r>
            <a:r>
              <a:rPr lang="zh-CN" altLang="en-US" sz="2400" b="1" dirty="0">
                <a:latin typeface="微软雅黑" panose="020B0503020204020204" pitchFamily="34" charset="-122"/>
                <a:ea typeface="微软雅黑" panose="020B0503020204020204" pitchFamily="34" charset="-122"/>
              </a:rPr>
              <a:t>阶段结束前都要对所完成的文档进行评审，以便尽早发现问题，改正</a:t>
            </a:r>
            <a:r>
              <a:rPr lang="zh-CN" altLang="en-US" sz="2400" b="1" dirty="0" smtClean="0">
                <a:latin typeface="微软雅黑" panose="020B0503020204020204" pitchFamily="34" charset="-122"/>
                <a:ea typeface="微软雅黑" panose="020B0503020204020204" pitchFamily="34" charset="-122"/>
              </a:rPr>
              <a:t>错误</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83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1107996"/>
          </a:xfrm>
          <a:prstGeom prst="rect">
            <a:avLst/>
          </a:prstGeom>
          <a:noFill/>
        </p:spPr>
        <p:txBody>
          <a:bodyPr wrap="square">
            <a:spAutoFit/>
          </a:bodyPr>
          <a:lstStyle/>
          <a:p>
            <a:pPr algn="ctr"/>
            <a:r>
              <a:rPr lang="zh-CN" altLang="en-US" sz="6600" b="1" dirty="0" smtClean="0">
                <a:latin typeface="Bahnschrift SemiBold Condensed" panose="020B0502040204020203" pitchFamily="34" charset="0"/>
              </a:rPr>
              <a:t>上节课知识回顾</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15317241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实际的瀑布模型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26744" y="1283311"/>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522" y="1355318"/>
            <a:ext cx="4175327" cy="541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Client Manager Tester Developer | Love Meme on ME.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Client Manager Tester Developer | Love Meme on ME.M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4306134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a:defRPr/>
            </a:pPr>
            <a:r>
              <a:rPr lang="zh-CN" altLang="en-US" sz="3600" dirty="0">
                <a:latin typeface="微软雅黑" panose="020B0503020204020204" pitchFamily="34" charset="-122"/>
                <a:ea typeface="微软雅黑" panose="020B0503020204020204" pitchFamily="34" charset="-122"/>
              </a:rPr>
              <a:t>瀑布模型</a:t>
            </a:r>
            <a:r>
              <a:rPr lang="zh-CN" altLang="en-US" sz="3600" dirty="0" smtClean="0">
                <a:latin typeface="微软雅黑" panose="020B0503020204020204" pitchFamily="34" charset="-122"/>
                <a:ea typeface="微软雅黑" panose="020B0503020204020204" pitchFamily="34" charset="-122"/>
              </a:rPr>
              <a:t>变体</a:t>
            </a:r>
            <a:r>
              <a:rPr lang="en-US" altLang="zh-CN" sz="3600" dirty="0" smtClean="0">
                <a:latin typeface="微软雅黑" panose="020B0503020204020204" pitchFamily="34" charset="-122"/>
                <a:ea typeface="微软雅黑" panose="020B0503020204020204" pitchFamily="34" charset="-122"/>
              </a:rPr>
              <a:t>——V</a:t>
            </a:r>
            <a:r>
              <a:rPr lang="zh-CN" altLang="en-US" sz="3600" dirty="0" smtClean="0">
                <a:latin typeface="微软雅黑" panose="020B0503020204020204" pitchFamily="34" charset="-122"/>
                <a:ea typeface="微软雅黑" panose="020B0503020204020204" pitchFamily="34" charset="-122"/>
              </a:rPr>
              <a:t>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图片 1" descr="图片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2081" y="1597295"/>
            <a:ext cx="411956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357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瀑布模型优点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1032827" y="2168956"/>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可强迫开发人员采用规范化的方法。</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严格地规定了每个阶段必须提交的文档。</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要求每个阶段交出的所有产品都必须是经过验证的</a:t>
            </a:r>
          </a:p>
        </p:txBody>
      </p:sp>
    </p:spTree>
    <p:extLst>
      <p:ext uri="{BB962C8B-B14F-4D97-AF65-F5344CB8AC3E}">
        <p14:creationId xmlns:p14="http://schemas.microsoft.com/office/powerpoint/2010/main" val="32004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瀑布模型缺点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32495" y="1890036"/>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由于瀑布模型几乎完全依赖于书面的规格说明，很可能导致最终开发出的软件产品不能真正满足用户的需要。如果需求规格说明与用户需求之间有差异，就会发生这种</a:t>
            </a:r>
            <a:r>
              <a:rPr lang="zh-CN" altLang="en-US" sz="2400" b="1" dirty="0" smtClean="0">
                <a:latin typeface="微软雅黑" panose="020B0503020204020204" pitchFamily="34" charset="-122"/>
                <a:ea typeface="微软雅黑" panose="020B0503020204020204" pitchFamily="34" charset="-122"/>
              </a:rPr>
              <a:t>情况</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瀑布模型只适用于项目开始时需求已确定的</a:t>
            </a:r>
            <a:r>
              <a:rPr lang="zh-CN" altLang="en-US" sz="2400" b="1" dirty="0" smtClean="0">
                <a:latin typeface="微软雅黑" panose="020B0503020204020204" pitchFamily="34" charset="-122"/>
                <a:ea typeface="微软雅黑" panose="020B0503020204020204" pitchFamily="34" charset="-122"/>
              </a:rPr>
              <a:t>情况</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437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慎重考虑是否使用瀑布模型的情况</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32495" y="1890036"/>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不能充分理解客户需求或客户需求可能迅速发生变化</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系统太大、太复杂，不能一次性做完所有的事情</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事先拟采用的技术迅速发生变化</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提供的资源有限</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无法利用各个开发阶段的某一中间产品</a:t>
            </a:r>
            <a:endParaRPr lang="en-US" altLang="zh-CN" sz="2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252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可以使用瀑布模型的情况</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32495" y="1890036"/>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系统的所有功能、性能要求客户可以一次性准确交付</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是首次开发的新的系统并且淘汰全部老系统</a:t>
            </a:r>
            <a:endParaRPr lang="en-US" altLang="zh-CN" sz="2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458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440" y="1322250"/>
            <a:ext cx="3345039" cy="433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快速</a:t>
            </a:r>
            <a:r>
              <a:rPr lang="zh-CN" altLang="en-US" sz="3600" dirty="0" smtClean="0">
                <a:latin typeface="微软雅黑" panose="020B0503020204020204" pitchFamily="34" charset="-122"/>
                <a:ea typeface="微软雅黑" panose="020B0503020204020204" pitchFamily="34" charset="-122"/>
              </a:rPr>
              <a:t>原型模型</a:t>
            </a:r>
            <a:endParaRPr lang="zh-CN" altLang="en-US" sz="3600" dirty="0">
              <a:latin typeface="微软雅黑" panose="020B0503020204020204" pitchFamily="34" charset="-122"/>
              <a:ea typeface="微软雅黑" panose="020B0503020204020204" pitchFamily="34" charset="-122"/>
            </a:endParaRPr>
          </a:p>
        </p:txBody>
      </p:sp>
      <p:pic>
        <p:nvPicPr>
          <p:cNvPr id="6" name="Picture 4" descr="110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73288" y="1223460"/>
            <a:ext cx="3331655"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668190" y="1287598"/>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矩形 9"/>
          <p:cNvSpPr/>
          <p:nvPr/>
        </p:nvSpPr>
        <p:spPr>
          <a:xfrm rot="5400000">
            <a:off x="1701808" y="1991663"/>
            <a:ext cx="656434"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rot="5400000">
            <a:off x="2171708" y="2845005"/>
            <a:ext cx="656434"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p:cNvSpPr/>
          <p:nvPr/>
        </p:nvSpPr>
        <p:spPr>
          <a:xfrm rot="5400000">
            <a:off x="2628753" y="3740355"/>
            <a:ext cx="656434"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p:cNvSpPr/>
          <p:nvPr/>
        </p:nvSpPr>
        <p:spPr>
          <a:xfrm rot="5400000">
            <a:off x="3107742" y="4504959"/>
            <a:ext cx="656434"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42790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快速</a:t>
            </a:r>
            <a:r>
              <a:rPr lang="zh-CN" altLang="en-US" sz="3600" dirty="0" smtClean="0">
                <a:latin typeface="微软雅黑" panose="020B0503020204020204" pitchFamily="34" charset="-122"/>
                <a:ea typeface="微软雅黑" panose="020B0503020204020204" pitchFamily="34" charset="-122"/>
              </a:rPr>
              <a:t>原型模型优点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57733" y="1366700"/>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有助于</a:t>
            </a:r>
            <a:r>
              <a:rPr lang="zh-CN" altLang="en-US" sz="2400" b="1" dirty="0">
                <a:latin typeface="微软雅黑" panose="020B0503020204020204" pitchFamily="34" charset="-122"/>
                <a:ea typeface="微软雅黑" panose="020B0503020204020204" pitchFamily="34" charset="-122"/>
              </a:rPr>
              <a:t>满足用户的真实</a:t>
            </a:r>
            <a:r>
              <a:rPr lang="zh-CN" altLang="en-US" sz="2400" b="1" dirty="0" smtClean="0">
                <a:latin typeface="微软雅黑" panose="020B0503020204020204" pitchFamily="34" charset="-122"/>
                <a:ea typeface="微软雅黑" panose="020B0503020204020204" pitchFamily="34" charset="-122"/>
              </a:rPr>
              <a:t>需求</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原型</a:t>
            </a:r>
            <a:r>
              <a:rPr lang="zh-CN" altLang="en-US" sz="2400" b="1" dirty="0">
                <a:latin typeface="微软雅黑" panose="020B0503020204020204" pitchFamily="34" charset="-122"/>
                <a:ea typeface="微软雅黑" panose="020B0503020204020204" pitchFamily="34" charset="-122"/>
              </a:rPr>
              <a:t>系统已经通过与用户的交互而得到验证，据此产生的规格说明文档能够正确地描述</a:t>
            </a:r>
            <a:r>
              <a:rPr lang="zh-CN" altLang="en-US" sz="2400" b="1" dirty="0" smtClean="0">
                <a:latin typeface="微软雅黑" panose="020B0503020204020204" pitchFamily="34" charset="-122"/>
                <a:ea typeface="微软雅黑" panose="020B0503020204020204" pitchFamily="34" charset="-122"/>
              </a:rPr>
              <a:t>用户需求</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软件产品</a:t>
            </a:r>
            <a:r>
              <a:rPr lang="zh-CN" altLang="en-US" sz="2400" b="1" dirty="0">
                <a:latin typeface="微软雅黑" panose="020B0503020204020204" pitchFamily="34" charset="-122"/>
                <a:ea typeface="微软雅黑" panose="020B0503020204020204" pitchFamily="34" charset="-122"/>
              </a:rPr>
              <a:t>的开发基本上是按线性顺序</a:t>
            </a:r>
            <a:r>
              <a:rPr lang="zh-CN" altLang="en-US" sz="2400" b="1" dirty="0" smtClean="0">
                <a:latin typeface="微软雅黑" panose="020B0503020204020204" pitchFamily="34" charset="-122"/>
                <a:ea typeface="微软雅黑" panose="020B0503020204020204" pitchFamily="34" charset="-122"/>
              </a:rPr>
              <a:t>进行</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因为</a:t>
            </a:r>
            <a:r>
              <a:rPr lang="zh-CN" altLang="en-US" sz="2400" b="1" dirty="0">
                <a:latin typeface="微软雅黑" panose="020B0503020204020204" pitchFamily="34" charset="-122"/>
                <a:ea typeface="微软雅黑" panose="020B0503020204020204" pitchFamily="34" charset="-122"/>
              </a:rPr>
              <a:t>规格说明文档正确地描述了用户需求，因此，在开发过程的后续阶段不会因为发现规格说明文档的错误而进行较大的返工</a:t>
            </a:r>
            <a:endParaRPr lang="en-US" altLang="zh-CN" sz="2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603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快速</a:t>
            </a:r>
            <a:r>
              <a:rPr lang="zh-CN" altLang="en-US" sz="3600" dirty="0" smtClean="0">
                <a:latin typeface="微软雅黑" panose="020B0503020204020204" pitchFamily="34" charset="-122"/>
                <a:ea typeface="微软雅黑" panose="020B0503020204020204" pitchFamily="34" charset="-122"/>
              </a:rPr>
              <a:t>原型模型优点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57733" y="1366700"/>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startAt="5"/>
              <a:defRPr/>
            </a:pPr>
            <a:r>
              <a:rPr lang="zh-CN" altLang="en-US" sz="2400" b="1" dirty="0" smtClean="0">
                <a:latin typeface="微软雅黑" panose="020B0503020204020204" pitchFamily="34" charset="-122"/>
                <a:ea typeface="微软雅黑" panose="020B0503020204020204" pitchFamily="34" charset="-122"/>
              </a:rPr>
              <a:t>开发</a:t>
            </a:r>
            <a:r>
              <a:rPr lang="zh-CN" altLang="en-US" sz="2400" b="1" dirty="0">
                <a:latin typeface="微软雅黑" panose="020B0503020204020204" pitchFamily="34" charset="-122"/>
                <a:ea typeface="微软雅黑" panose="020B0503020204020204" pitchFamily="34" charset="-122"/>
              </a:rPr>
              <a:t>人员通过建立原型系统已经学到了许多东西，因此，在设计和编码阶段发生错误的可能性也比较小，这自然减少了在后续阶段需要改正前面阶段所犯错误的</a:t>
            </a:r>
            <a:r>
              <a:rPr lang="zh-CN" altLang="en-US" sz="2400" b="1" dirty="0" smtClean="0">
                <a:latin typeface="微软雅黑" panose="020B0503020204020204" pitchFamily="34" charset="-122"/>
                <a:ea typeface="微软雅黑" panose="020B0503020204020204" pitchFamily="34" charset="-122"/>
              </a:rPr>
              <a:t>可能性</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5"/>
              <a:defRPr/>
            </a:pPr>
            <a:r>
              <a:rPr lang="zh-CN" altLang="en-US" sz="2400" b="1" dirty="0" smtClean="0">
                <a:latin typeface="微软雅黑" panose="020B0503020204020204" pitchFamily="34" charset="-122"/>
                <a:ea typeface="微软雅黑" panose="020B0503020204020204" pitchFamily="34" charset="-122"/>
              </a:rPr>
              <a:t>快速原型的突出特点是“快速”。开发人员应该尽可能快地建造出原型系统，以加速软件开发过程，节约软件开发成本</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5"/>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638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增量</a:t>
            </a:r>
            <a:r>
              <a:rPr lang="zh-CN" altLang="en-US" sz="3600" dirty="0" smtClean="0">
                <a:latin typeface="微软雅黑" panose="020B0503020204020204" pitchFamily="34" charset="-122"/>
                <a:ea typeface="微软雅黑" panose="020B0503020204020204" pitchFamily="34" charset="-122"/>
              </a:rPr>
              <a:t>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09491" y="1590987"/>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增量模型也称为渐增</a:t>
            </a:r>
            <a:r>
              <a:rPr lang="zh-CN" altLang="en-US" sz="2400" b="1" dirty="0" smtClean="0">
                <a:latin typeface="微软雅黑" panose="020B0503020204020204" pitchFamily="34" charset="-122"/>
                <a:ea typeface="微软雅黑" panose="020B0503020204020204" pitchFamily="34" charset="-122"/>
              </a:rPr>
              <a:t>模型（</a:t>
            </a:r>
            <a:r>
              <a:rPr lang="en-US" altLang="zh-CN" sz="2400" b="1" dirty="0" smtClean="0">
                <a:latin typeface="微软雅黑" panose="020B0503020204020204" pitchFamily="34" charset="-122"/>
                <a:ea typeface="微软雅黑" panose="020B0503020204020204" pitchFamily="34" charset="-122"/>
              </a:rPr>
              <a:t>incremental model</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a:t>
            </a:r>
            <a:r>
              <a:rPr lang="en-US" altLang="zh-CN" sz="2400" b="1" dirty="0">
                <a:latin typeface="微软雅黑" panose="020B0503020204020204" pitchFamily="34" charset="-122"/>
                <a:ea typeface="微软雅黑" panose="020B0503020204020204" pitchFamily="34" charset="-122"/>
              </a:rPr>
              <a:t>Mills</a:t>
            </a:r>
            <a:r>
              <a:rPr lang="zh-CN" altLang="en-US" sz="2400" b="1" dirty="0">
                <a:latin typeface="微软雅黑" panose="020B0503020204020204" pitchFamily="34" charset="-122"/>
                <a:ea typeface="微软雅黑" panose="020B0503020204020204" pitchFamily="34" charset="-122"/>
              </a:rPr>
              <a:t>等于</a:t>
            </a:r>
            <a:r>
              <a:rPr lang="en-US" altLang="zh-CN" sz="2400" b="1" dirty="0">
                <a:latin typeface="微软雅黑" panose="020B0503020204020204" pitchFamily="34" charset="-122"/>
                <a:ea typeface="微软雅黑" panose="020B0503020204020204" pitchFamily="34" charset="-122"/>
              </a:rPr>
              <a:t>1980</a:t>
            </a:r>
            <a:r>
              <a:rPr lang="zh-CN" altLang="en-US" sz="2400" b="1" dirty="0">
                <a:latin typeface="微软雅黑" panose="020B0503020204020204" pitchFamily="34" charset="-122"/>
                <a:ea typeface="微软雅黑" panose="020B0503020204020204" pitchFamily="34" charset="-122"/>
              </a:rPr>
              <a:t>年提出来</a:t>
            </a:r>
            <a:r>
              <a:rPr lang="zh-CN" altLang="en-US" sz="2400" b="1" dirty="0" smtClean="0">
                <a:latin typeface="微软雅黑" panose="020B0503020204020204" pitchFamily="34" charset="-122"/>
                <a:ea typeface="微软雅黑" panose="020B0503020204020204" pitchFamily="34" charset="-122"/>
              </a:rPr>
              <a:t>的</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把软件产品作为一系列的增量构件来设计、编码、集成和测试</a:t>
            </a: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每个构件由多个相互作用的模块构成，并且能够完成特定的功能</a:t>
            </a:r>
            <a:endParaRPr lang="en-US" altLang="zh-CN" sz="2400" b="1" dirty="0">
              <a:latin typeface="微软雅黑" panose="020B0503020204020204" pitchFamily="34" charset="-122"/>
              <a:ea typeface="微软雅黑" panose="020B0503020204020204" pitchFamily="34" charset="-122"/>
            </a:endParaRPr>
          </a:p>
          <a:p>
            <a:pPr mar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使用增量模型时，第一个增量构件往往实现软件的基本需求，提供最核心的功能</a:t>
            </a: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把软件产品分解成增量构件时，唯一必须遵守的约束条件是，当把新构件集成到现有构件中时，所形成的产品必须是可测试的</a:t>
            </a: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930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644638" y="615933"/>
            <a:ext cx="11082624" cy="4401046"/>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spcBef>
                <a:spcPct val="20000"/>
              </a:spcBef>
              <a:buNone/>
              <a:defRPr/>
            </a:pPr>
            <a:endParaRPr lang="en-US" altLang="zh-CN" sz="2800" b="1" dirty="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a:solidFill>
                  <a:srgbClr val="FF0000"/>
                </a:solidFill>
                <a:latin typeface="微软雅黑" panose="020B0503020204020204" pitchFamily="34" charset="-122"/>
                <a:ea typeface="微软雅黑" panose="020B0503020204020204" pitchFamily="34" charset="-122"/>
              </a:rPr>
              <a:t>软件</a:t>
            </a:r>
            <a:r>
              <a:rPr lang="zh-CN" altLang="en-US" sz="2800" b="1" dirty="0" smtClean="0">
                <a:solidFill>
                  <a:srgbClr val="000000"/>
                </a:solidFill>
                <a:latin typeface="微软雅黑" panose="020B0503020204020204" pitchFamily="34" charset="-122"/>
                <a:ea typeface="微软雅黑" panose="020B0503020204020204" pitchFamily="34" charset="-122"/>
              </a:rPr>
              <a:t>是人们对客观世界中问题空间与解空间的具体描述，是客观事物的一种反应，是知识的题练和“固化”</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smtClean="0">
                <a:solidFill>
                  <a:srgbClr val="FF0000"/>
                </a:solidFill>
                <a:latin typeface="微软雅黑" panose="020B0503020204020204" pitchFamily="34" charset="-122"/>
                <a:ea typeface="微软雅黑" panose="020B0503020204020204" pitchFamily="34" charset="-122"/>
              </a:rPr>
              <a:t>软件</a:t>
            </a:r>
            <a:r>
              <a:rPr lang="zh-CN" altLang="en-US" sz="2800" b="1" dirty="0">
                <a:solidFill>
                  <a:srgbClr val="000000"/>
                </a:solidFill>
                <a:latin typeface="微软雅黑" panose="020B0503020204020204" pitchFamily="34" charset="-122"/>
                <a:ea typeface="微软雅黑" panose="020B0503020204020204" pitchFamily="34" charset="-122"/>
              </a:rPr>
              <a:t>是计算机系统中与硬件相互依存的另一部分，它是包括程序，数据及其相关文档的完整</a:t>
            </a:r>
            <a:r>
              <a:rPr lang="zh-CN" altLang="en-US" sz="2800" b="1" dirty="0" smtClean="0">
                <a:solidFill>
                  <a:srgbClr val="000000"/>
                </a:solidFill>
                <a:latin typeface="微软雅黑" panose="020B0503020204020204" pitchFamily="34" charset="-122"/>
                <a:ea typeface="微软雅黑" panose="020B0503020204020204" pitchFamily="34" charset="-122"/>
              </a:rPr>
              <a:t>集合</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smtClean="0">
                <a:solidFill>
                  <a:srgbClr val="FF0000"/>
                </a:solidFill>
                <a:latin typeface="微软雅黑" panose="020B0503020204020204" pitchFamily="34" charset="-122"/>
                <a:ea typeface="微软雅黑" panose="020B0503020204020204" pitchFamily="34" charset="-122"/>
              </a:rPr>
              <a:t>软件</a:t>
            </a:r>
            <a:r>
              <a:rPr lang="zh-CN" altLang="en-US" sz="2800" b="1" dirty="0" smtClean="0">
                <a:solidFill>
                  <a:srgbClr val="000000"/>
                </a:solidFill>
                <a:latin typeface="微软雅黑" panose="020B0503020204020204" pitchFamily="34" charset="-122"/>
                <a:ea typeface="微软雅黑" panose="020B0503020204020204" pitchFamily="34" charset="-122"/>
              </a:rPr>
              <a:t>是程序以及开发使用维护程序所需要的文档</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TextBox 4">
            <a:extLst>
              <a:ext uri="{FF2B5EF4-FFF2-40B4-BE49-F238E27FC236}">
                <a16:creationId xmlns:a16="http://schemas.microsoft.com/office/drawing/2014/main" id="{26DD9C3C-9215-435B-B785-EDABB84BA50A}"/>
              </a:ext>
            </a:extLst>
          </p:cNvPr>
          <p:cNvSpPr txBox="1"/>
          <p:nvPr/>
        </p:nvSpPr>
        <p:spPr>
          <a:xfrm>
            <a:off x="3177939" y="5079459"/>
            <a:ext cx="6431888" cy="1107996"/>
          </a:xfrm>
          <a:prstGeom prst="rect">
            <a:avLst/>
          </a:prstGeom>
          <a:noFill/>
        </p:spPr>
        <p:txBody>
          <a:bodyPr wrap="square">
            <a:spAutoFit/>
          </a:bodyPr>
          <a:lstStyle/>
          <a:p>
            <a:r>
              <a:rPr lang="zh-CN" altLang="en-US" sz="6600" b="1" dirty="0" smtClean="0">
                <a:latin typeface="Bahnschrift SemiBold Condensed" panose="020B0502040204020203" pitchFamily="34" charset="0"/>
              </a:rPr>
              <a:t>软件</a:t>
            </a:r>
            <a:r>
              <a:rPr lang="en-US" altLang="zh-CN" sz="6600" b="1" dirty="0" smtClean="0">
                <a:latin typeface="Bahnschrift SemiBold Condensed" panose="020B0502040204020203" pitchFamily="34" charset="0"/>
              </a:rPr>
              <a:t>=</a:t>
            </a:r>
            <a:r>
              <a:rPr lang="zh-CN" altLang="en-US" sz="6600" b="1" dirty="0" smtClean="0">
                <a:latin typeface="Bahnschrift SemiBold Condensed" panose="020B0502040204020203" pitchFamily="34" charset="0"/>
              </a:rPr>
              <a:t>程序</a:t>
            </a:r>
            <a:r>
              <a:rPr lang="en-US" altLang="zh-CN" sz="6600" b="1" dirty="0" smtClean="0">
                <a:latin typeface="Bahnschrift SemiBold Condensed" panose="020B0502040204020203" pitchFamily="34" charset="0"/>
              </a:rPr>
              <a:t>+</a:t>
            </a:r>
            <a:r>
              <a:rPr lang="zh-CN" altLang="en-US" sz="6600" b="1" dirty="0" smtClean="0">
                <a:latin typeface="Bahnschrift SemiBold Condensed" panose="020B0502040204020203" pitchFamily="34" charset="0"/>
              </a:rPr>
              <a:t>文档</a:t>
            </a:r>
            <a:endParaRPr lang="en-US" altLang="zh-CN" sz="6600" b="1"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上节课的主要内容</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116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增量</a:t>
            </a:r>
            <a:r>
              <a:rPr lang="zh-CN" altLang="en-US" sz="3600" dirty="0" smtClean="0">
                <a:latin typeface="微软雅黑" panose="020B0503020204020204" pitchFamily="34" charset="-122"/>
                <a:ea typeface="微软雅黑" panose="020B0503020204020204" pitchFamily="34" charset="-122"/>
              </a:rPr>
              <a:t>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527806" y="1475968"/>
            <a:ext cx="7619999" cy="4769295"/>
          </a:xfrm>
          <a:prstGeom prst="rect">
            <a:avLst/>
          </a:prstGeom>
        </p:spPr>
      </p:pic>
    </p:spTree>
    <p:extLst>
      <p:ext uri="{BB962C8B-B14F-4D97-AF65-F5344CB8AC3E}">
        <p14:creationId xmlns:p14="http://schemas.microsoft.com/office/powerpoint/2010/main" val="17082872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增量</a:t>
            </a:r>
            <a:r>
              <a:rPr lang="zh-CN" altLang="en-US" sz="3600" dirty="0" smtClean="0">
                <a:latin typeface="微软雅黑" panose="020B0503020204020204" pitchFamily="34" charset="-122"/>
                <a:ea typeface="微软雅黑" panose="020B0503020204020204" pitchFamily="34" charset="-122"/>
              </a:rPr>
              <a:t>模型的优点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11725" y="1211424"/>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能</a:t>
            </a:r>
            <a:r>
              <a:rPr lang="zh-CN" altLang="en-US" sz="2400" b="1" dirty="0">
                <a:latin typeface="微软雅黑" panose="020B0503020204020204" pitchFamily="34" charset="-122"/>
                <a:ea typeface="微软雅黑" panose="020B0503020204020204" pitchFamily="34" charset="-122"/>
              </a:rPr>
              <a:t>在较短时间内向用户提交可完成一些有用的工作产品，即从第</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个构件交付之日起，用户就能做一些有用的</a:t>
            </a:r>
            <a:r>
              <a:rPr lang="zh-CN" altLang="en-US" sz="2400" b="1" dirty="0" smtClean="0">
                <a:latin typeface="微软雅黑" panose="020B0503020204020204" pitchFamily="34" charset="-122"/>
                <a:ea typeface="微软雅黑" panose="020B0503020204020204" pitchFamily="34" charset="-122"/>
              </a:rPr>
              <a:t>工作</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逐步</a:t>
            </a:r>
            <a:r>
              <a:rPr lang="zh-CN" altLang="en-US" sz="2400" b="1" dirty="0">
                <a:latin typeface="微软雅黑" panose="020B0503020204020204" pitchFamily="34" charset="-122"/>
                <a:ea typeface="微软雅黑" panose="020B0503020204020204" pitchFamily="34" charset="-122"/>
              </a:rPr>
              <a:t>增加产品的功能可以使用户有较充裕的时间学习和适应新产品，从而减少一个全新的软件可能给用户组织带来的</a:t>
            </a:r>
            <a:r>
              <a:rPr lang="zh-CN" altLang="en-US" sz="2400" b="1" dirty="0" smtClean="0">
                <a:latin typeface="微软雅黑" panose="020B0503020204020204" pitchFamily="34" charset="-122"/>
                <a:ea typeface="微软雅黑" panose="020B0503020204020204" pitchFamily="34" charset="-122"/>
              </a:rPr>
              <a:t>冲击</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项目</a:t>
            </a:r>
            <a:r>
              <a:rPr lang="zh-CN" altLang="en-US" sz="2400" b="1" dirty="0">
                <a:latin typeface="微软雅黑" panose="020B0503020204020204" pitchFamily="34" charset="-122"/>
                <a:ea typeface="微软雅黑" panose="020B0503020204020204" pitchFamily="34" charset="-122"/>
              </a:rPr>
              <a:t>失败的风险较低，虽然在某些增量构件中可能遇到一些问题，但其他增量构件将能够成功地交付给</a:t>
            </a:r>
            <a:r>
              <a:rPr lang="zh-CN" altLang="en-US" sz="2400" b="1" dirty="0" smtClean="0">
                <a:latin typeface="微软雅黑" panose="020B0503020204020204" pitchFamily="34" charset="-122"/>
                <a:ea typeface="微软雅黑" panose="020B0503020204020204" pitchFamily="34" charset="-122"/>
              </a:rPr>
              <a:t>客户</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优先级</a:t>
            </a:r>
            <a:r>
              <a:rPr lang="zh-CN" altLang="en-US" sz="2400" b="1" dirty="0">
                <a:latin typeface="微软雅黑" panose="020B0503020204020204" pitchFamily="34" charset="-122"/>
                <a:ea typeface="微软雅黑" panose="020B0503020204020204" pitchFamily="34" charset="-122"/>
              </a:rPr>
              <a:t>最高的服务首先交付，然后再将其他增量构件逐次集成进来。因此，最重要的系统服务将接受最多的测试</a:t>
            </a:r>
          </a:p>
        </p:txBody>
      </p:sp>
    </p:spTree>
    <p:extLst>
      <p:ext uri="{BB962C8B-B14F-4D97-AF65-F5344CB8AC3E}">
        <p14:creationId xmlns:p14="http://schemas.microsoft.com/office/powerpoint/2010/main" val="36378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增量</a:t>
            </a:r>
            <a:r>
              <a:rPr lang="zh-CN" altLang="en-US" sz="3600" dirty="0">
                <a:latin typeface="微软雅黑" panose="020B0503020204020204" pitchFamily="34" charset="-122"/>
                <a:ea typeface="微软雅黑" panose="020B0503020204020204" pitchFamily="34" charset="-122"/>
              </a:rPr>
              <a:t>构件开发 </a:t>
            </a: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1280118" y="1211424"/>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4" descr="未标题-1 拷贝"/>
          <p:cNvPicPr>
            <a:picLocks noChangeAspect="1" noChangeArrowheads="1"/>
          </p:cNvPicPr>
          <p:nvPr/>
        </p:nvPicPr>
        <p:blipFill rotWithShape="1">
          <a:blip r:embed="rId3">
            <a:extLst>
              <a:ext uri="{28A0092B-C50C-407E-A947-70E740481C1C}">
                <a14:useLocalDpi xmlns:a14="http://schemas.microsoft.com/office/drawing/2010/main" val="0"/>
              </a:ext>
            </a:extLst>
          </a:blip>
          <a:srcRect t="7174"/>
          <a:stretch/>
        </p:blipFill>
        <p:spPr bwMode="auto">
          <a:xfrm>
            <a:off x="3000944" y="2346385"/>
            <a:ext cx="5329237" cy="345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53695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以下情况可以使用增量模型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03740" y="196479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endParaRPr lang="zh-CN" altLang="en-US" sz="2400" b="1" dirty="0">
              <a:latin typeface="微软雅黑" panose="020B0503020204020204" pitchFamily="34" charset="-122"/>
              <a:ea typeface="微软雅黑" panose="020B0503020204020204" pitchFamily="34" charset="-122"/>
            </a:endParaRPr>
          </a:p>
        </p:txBody>
      </p:sp>
      <p:sp>
        <p:nvSpPr>
          <p:cNvPr id="6" name="Content Placeholder 3">
            <a:extLst>
              <a:ext uri="{FF2B5EF4-FFF2-40B4-BE49-F238E27FC236}">
                <a16:creationId xmlns:a16="http://schemas.microsoft.com/office/drawing/2014/main" id="{476843D2-9693-474C-8D9D-C55FEDD936BD}"/>
              </a:ext>
            </a:extLst>
          </p:cNvPr>
          <p:cNvSpPr txBox="1">
            <a:spLocks/>
          </p:cNvSpPr>
          <p:nvPr/>
        </p:nvSpPr>
        <p:spPr>
          <a:xfrm>
            <a:off x="656140" y="211719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需要尽短的时间内得到系统基本功能的演示或使用</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个</a:t>
            </a:r>
            <a:r>
              <a:rPr lang="zh-CN" altLang="en-US" sz="2400" b="1" dirty="0" smtClean="0">
                <a:latin typeface="微软雅黑" panose="020B0503020204020204" pitchFamily="34" charset="-122"/>
                <a:ea typeface="微软雅黑" panose="020B0503020204020204" pitchFamily="34" charset="-122"/>
              </a:rPr>
              <a:t>版本都有中间阶段产品可提供使用</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系统可以被自然地分割成渐增模式</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开发</a:t>
            </a:r>
            <a:r>
              <a:rPr lang="zh-CN" altLang="en-US" sz="2400" b="1" dirty="0" smtClean="0">
                <a:latin typeface="微软雅黑" panose="020B0503020204020204" pitchFamily="34" charset="-122"/>
                <a:ea typeface="微软雅黑" panose="020B0503020204020204" pitchFamily="34" charset="-122"/>
              </a:rPr>
              <a:t>人员与资金可以逐步增加</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646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采用增量模型需注意的问题 </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03740" y="196479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把每个新的增量构件集成到现有软件体系结构中时，必须不破坏原来已经开发出的</a:t>
            </a:r>
            <a:r>
              <a:rPr lang="zh-CN" altLang="en-US" sz="2400" b="1" dirty="0" smtClean="0">
                <a:latin typeface="微软雅黑" panose="020B0503020204020204" pitchFamily="34" charset="-122"/>
                <a:ea typeface="微软雅黑" panose="020B0503020204020204" pitchFamily="34" charset="-122"/>
              </a:rPr>
              <a:t>产品</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a:t>
            </a:r>
            <a:r>
              <a:rPr lang="zh-CN" altLang="en-US" sz="2400" b="1" dirty="0">
                <a:latin typeface="微软雅黑" panose="020B0503020204020204" pitchFamily="34" charset="-122"/>
                <a:ea typeface="微软雅黑" panose="020B0503020204020204" pitchFamily="34" charset="-122"/>
              </a:rPr>
              <a:t>体系结构必须是开放的，即向现有产品中加入新构件的过程必须简单、</a:t>
            </a:r>
            <a:r>
              <a:rPr lang="zh-CN" altLang="en-US" sz="2400" b="1" dirty="0" smtClean="0">
                <a:latin typeface="微软雅黑" panose="020B0503020204020204" pitchFamily="34" charset="-122"/>
                <a:ea typeface="微软雅黑" panose="020B0503020204020204" pitchFamily="34" charset="-122"/>
              </a:rPr>
              <a:t>方便</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81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以下情况慎重使用增量模型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03740" y="196479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endParaRPr lang="zh-CN" altLang="en-US" sz="2400" b="1" dirty="0">
              <a:latin typeface="微软雅黑" panose="020B0503020204020204" pitchFamily="34" charset="-122"/>
              <a:ea typeface="微软雅黑" panose="020B0503020204020204" pitchFamily="34" charset="-122"/>
            </a:endParaRPr>
          </a:p>
        </p:txBody>
      </p:sp>
      <p:sp>
        <p:nvSpPr>
          <p:cNvPr id="6" name="Content Placeholder 3">
            <a:extLst>
              <a:ext uri="{FF2B5EF4-FFF2-40B4-BE49-F238E27FC236}">
                <a16:creationId xmlns:a16="http://schemas.microsoft.com/office/drawing/2014/main" id="{476843D2-9693-474C-8D9D-C55FEDD936BD}"/>
              </a:ext>
            </a:extLst>
          </p:cNvPr>
          <p:cNvSpPr txBox="1">
            <a:spLocks/>
          </p:cNvSpPr>
          <p:nvPr/>
        </p:nvSpPr>
        <p:spPr>
          <a:xfrm>
            <a:off x="656140" y="211719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不能充分理解客户需求或客户需求有可能迅速发生变化</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事先拟采用的技术迅速发生变化</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客户突然提出一些新的功能需求</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长</a:t>
            </a:r>
            <a:r>
              <a:rPr lang="zh-CN" altLang="en-US" sz="2400" b="1" dirty="0" smtClean="0">
                <a:latin typeface="微软雅黑" panose="020B0503020204020204" pitchFamily="34" charset="-122"/>
                <a:ea typeface="微软雅黑" panose="020B0503020204020204" pitchFamily="34" charset="-122"/>
              </a:rPr>
              <a:t>时期内仅有有限的资源保证（开发人员和资金）</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18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螺旋模型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72451"/>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螺旋模型最初是</a:t>
            </a:r>
            <a:r>
              <a:rPr lang="en-US" altLang="zh-CN" sz="2400" b="1" dirty="0">
                <a:latin typeface="微软雅黑" panose="020B0503020204020204" pitchFamily="34" charset="-122"/>
                <a:ea typeface="微软雅黑" panose="020B0503020204020204" pitchFamily="34" charset="-122"/>
              </a:rPr>
              <a:t>Boehm</a:t>
            </a:r>
            <a:r>
              <a:rPr lang="zh-CN" altLang="en-US" sz="2400" b="1" dirty="0">
                <a:latin typeface="微软雅黑" panose="020B0503020204020204" pitchFamily="34" charset="-122"/>
                <a:ea typeface="微软雅黑" panose="020B0503020204020204" pitchFamily="34" charset="-122"/>
              </a:rPr>
              <a:t>于</a:t>
            </a:r>
            <a:r>
              <a:rPr lang="en-US" altLang="zh-CN" sz="2400" b="1" dirty="0">
                <a:latin typeface="微软雅黑" panose="020B0503020204020204" pitchFamily="34" charset="-122"/>
                <a:ea typeface="微软雅黑" panose="020B0503020204020204" pitchFamily="34" charset="-122"/>
              </a:rPr>
              <a:t>1988</a:t>
            </a:r>
            <a:r>
              <a:rPr lang="zh-CN" altLang="en-US" sz="2400" b="1" dirty="0">
                <a:latin typeface="微软雅黑" panose="020B0503020204020204" pitchFamily="34" charset="-122"/>
                <a:ea typeface="微软雅黑" panose="020B0503020204020204" pitchFamily="34" charset="-122"/>
              </a:rPr>
              <a:t>年提出来</a:t>
            </a:r>
            <a:r>
              <a:rPr lang="zh-CN" altLang="en-US" sz="2400" b="1" dirty="0" smtClean="0">
                <a:latin typeface="微软雅黑" panose="020B0503020204020204" pitchFamily="34" charset="-122"/>
                <a:ea typeface="微软雅黑" panose="020B0503020204020204" pitchFamily="34" charset="-122"/>
              </a:rPr>
              <a:t>的</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该模型将瀑布模型与快速原型模型结合起来，并且加入两种模型均忽略了的</a:t>
            </a:r>
            <a:r>
              <a:rPr lang="zh-CN" altLang="en-US" sz="2400" b="1" dirty="0" smtClean="0">
                <a:latin typeface="微软雅黑" panose="020B0503020204020204" pitchFamily="34" charset="-122"/>
                <a:ea typeface="微软雅黑" panose="020B0503020204020204" pitchFamily="34" charset="-122"/>
              </a:rPr>
              <a:t>风险分析</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螺旋模型的基本思想是，使用原型及其他方法来尽量降低</a:t>
            </a:r>
            <a:r>
              <a:rPr lang="zh-CN" altLang="en-US" sz="2400" b="1" dirty="0" smtClean="0">
                <a:latin typeface="微软雅黑" panose="020B0503020204020204" pitchFamily="34" charset="-122"/>
                <a:ea typeface="微软雅黑" panose="020B0503020204020204" pitchFamily="34" charset="-122"/>
              </a:rPr>
              <a:t>风险</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818" y="3334353"/>
            <a:ext cx="2541918" cy="32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110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49789" y="3361592"/>
            <a:ext cx="2342119" cy="325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加号 1"/>
          <p:cNvSpPr/>
          <p:nvPr/>
        </p:nvSpPr>
        <p:spPr>
          <a:xfrm>
            <a:off x="5002787" y="4363927"/>
            <a:ext cx="828136" cy="885645"/>
          </a:xfrm>
          <a:prstGeom prst="mathPlu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b="1">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0471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螺旋模型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17476" y="141845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995" y="1551886"/>
            <a:ext cx="4125491" cy="46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220945" y="1475968"/>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矩形 9"/>
          <p:cNvSpPr/>
          <p:nvPr/>
        </p:nvSpPr>
        <p:spPr>
          <a:xfrm>
            <a:off x="3833420" y="2393456"/>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a:off x="4473755" y="3310944"/>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p:cNvSpPr/>
          <p:nvPr/>
        </p:nvSpPr>
        <p:spPr>
          <a:xfrm>
            <a:off x="5056241" y="4209409"/>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p:cNvSpPr/>
          <p:nvPr/>
        </p:nvSpPr>
        <p:spPr>
          <a:xfrm>
            <a:off x="5693850" y="5131844"/>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p:cNvSpPr/>
          <p:nvPr/>
        </p:nvSpPr>
        <p:spPr>
          <a:xfrm>
            <a:off x="5237396" y="1475968"/>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2462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完整的螺旋</a:t>
            </a:r>
            <a:r>
              <a:rPr lang="zh-CN" altLang="en-US" sz="3600" dirty="0" smtClean="0">
                <a:latin typeface="微软雅黑" panose="020B0503020204020204" pitchFamily="34" charset="-122"/>
                <a:ea typeface="微软雅黑" panose="020B0503020204020204" pitchFamily="34" charset="-122"/>
              </a:rPr>
              <a:t>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17476" y="141845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1026" name="Picture 2" descr="https://img2018.cnblogs.com/common/1596700/201911/1596700-20191128131439638-42929547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700" y="1284646"/>
            <a:ext cx="68103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9000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螺旋</a:t>
            </a:r>
            <a:r>
              <a:rPr lang="zh-CN" altLang="en-US" sz="3600" dirty="0">
                <a:latin typeface="微软雅黑" panose="020B0503020204020204" pitchFamily="34" charset="-122"/>
                <a:ea typeface="微软雅黑" panose="020B0503020204020204" pitchFamily="34" charset="-122"/>
              </a:rPr>
              <a:t>模型的</a:t>
            </a:r>
            <a:r>
              <a:rPr lang="en-US" altLang="zh-CN" sz="3600" dirty="0">
                <a:latin typeface="微软雅黑" panose="020B0503020204020204" pitchFamily="34" charset="-122"/>
                <a:ea typeface="微软雅黑" panose="020B0503020204020204" pitchFamily="34" charset="-122"/>
              </a:rPr>
              <a:t>4</a:t>
            </a:r>
            <a:r>
              <a:rPr lang="zh-CN" altLang="en-US" sz="3600" dirty="0">
                <a:latin typeface="微软雅黑" panose="020B0503020204020204" pitchFamily="34" charset="-122"/>
                <a:ea typeface="微软雅黑" panose="020B0503020204020204" pitchFamily="34" charset="-122"/>
              </a:rPr>
              <a:t>项活动 </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234" y="1590987"/>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螺线上的每一个循环可划分为</a:t>
            </a:r>
            <a:r>
              <a:rPr lang="en-US" altLang="zh-CN" sz="2400" b="1" dirty="0" smtClean="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个象限，分别表达了</a:t>
            </a:r>
            <a:r>
              <a:rPr lang="en-US" altLang="zh-CN" sz="2400" b="1" dirty="0" smtClean="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个方面的活动</a:t>
            </a:r>
            <a:endParaRPr lang="zh-CN" altLang="en-US" sz="2400" b="1" dirty="0">
              <a:latin typeface="微软雅黑" panose="020B0503020204020204" pitchFamily="34" charset="-122"/>
              <a:ea typeface="微软雅黑" panose="020B0503020204020204" pitchFamily="34" charset="-122"/>
            </a:endParaRPr>
          </a:p>
        </p:txBody>
      </p:sp>
      <p:pic>
        <p:nvPicPr>
          <p:cNvPr id="6" name="Picture 2" descr="https://img2018.cnblogs.com/common/1596700/201911/1596700-20191128131439638-42929547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216" y="2471313"/>
            <a:ext cx="5395943" cy="40224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53314" y="5215672"/>
            <a:ext cx="6096000" cy="458908"/>
          </a:xfrm>
          <a:prstGeom prst="rect">
            <a:avLst/>
          </a:prstGeom>
        </p:spPr>
        <p:txBody>
          <a:bodyPr>
            <a:spAutoFit/>
          </a:bodyPr>
          <a:lstStyle/>
          <a:p>
            <a:pPr lvl="0" algn="just">
              <a:lnSpc>
                <a:spcPct val="150000"/>
              </a:lnSpc>
              <a:defRPr/>
            </a:pPr>
            <a:r>
              <a:rPr lang="zh-CN" altLang="en-US" b="1" dirty="0" smtClean="0">
                <a:solidFill>
                  <a:srgbClr val="FF0000"/>
                </a:solidFill>
                <a:latin typeface="微软雅黑" panose="020B0503020204020204" pitchFamily="34" charset="-122"/>
                <a:ea typeface="微软雅黑" panose="020B0503020204020204" pitchFamily="34" charset="-122"/>
              </a:rPr>
              <a:t>计划</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310309" y="2682991"/>
            <a:ext cx="1107996" cy="458908"/>
          </a:xfrm>
          <a:prstGeom prst="rect">
            <a:avLst/>
          </a:prstGeom>
        </p:spPr>
        <p:txBody>
          <a:bodyPr wrap="none">
            <a:spAutoFit/>
          </a:bodyPr>
          <a:lstStyle/>
          <a:p>
            <a:pPr lvl="0" algn="just">
              <a:lnSpc>
                <a:spcPct val="150000"/>
              </a:lnSpc>
              <a:defRPr/>
            </a:pPr>
            <a:r>
              <a:rPr lang="zh-CN" altLang="en-US" b="1" dirty="0">
                <a:solidFill>
                  <a:srgbClr val="FF0000"/>
                </a:solidFill>
                <a:latin typeface="微软雅黑" panose="020B0503020204020204" pitchFamily="34" charset="-122"/>
                <a:ea typeface="微软雅黑" panose="020B0503020204020204" pitchFamily="34" charset="-122"/>
              </a:rPr>
              <a:t>目标设定</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9430390" y="2280425"/>
            <a:ext cx="1800493" cy="458908"/>
          </a:xfrm>
          <a:prstGeom prst="rect">
            <a:avLst/>
          </a:prstGeom>
        </p:spPr>
        <p:txBody>
          <a:bodyPr wrap="none">
            <a:spAutoFit/>
          </a:bodyPr>
          <a:lstStyle/>
          <a:p>
            <a:pPr lvl="0" algn="just">
              <a:lnSpc>
                <a:spcPct val="150000"/>
              </a:lnSpc>
              <a:defRPr/>
            </a:pPr>
            <a:r>
              <a:rPr lang="zh-CN" altLang="en-US" b="1" dirty="0">
                <a:solidFill>
                  <a:srgbClr val="FF0000"/>
                </a:solidFill>
                <a:latin typeface="微软雅黑" panose="020B0503020204020204" pitchFamily="34" charset="-122"/>
                <a:ea typeface="微软雅黑" panose="020B0503020204020204" pitchFamily="34" charset="-122"/>
              </a:rPr>
              <a:t>风险估计与弱化</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9607521" y="4969423"/>
            <a:ext cx="1338828" cy="458908"/>
          </a:xfrm>
          <a:prstGeom prst="rect">
            <a:avLst/>
          </a:prstGeom>
        </p:spPr>
        <p:txBody>
          <a:bodyPr wrap="none">
            <a:spAutoFit/>
          </a:bodyPr>
          <a:lstStyle/>
          <a:p>
            <a:pPr lvl="0" algn="just">
              <a:lnSpc>
                <a:spcPct val="150000"/>
              </a:lnSpc>
              <a:defRPr/>
            </a:pPr>
            <a:r>
              <a:rPr lang="zh-CN" altLang="en-US" b="1" dirty="0">
                <a:solidFill>
                  <a:srgbClr val="FF0000"/>
                </a:solidFill>
                <a:latin typeface="微软雅黑" panose="020B0503020204020204" pitchFamily="34" charset="-122"/>
                <a:ea typeface="微软雅黑" panose="020B0503020204020204" pitchFamily="34" charset="-122"/>
              </a:rPr>
              <a:t>开发与验证</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27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软件的特性</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3050880" y="1656853"/>
            <a:ext cx="2466688"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形态特性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智能特性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开发特性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质量特性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生产特性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Content Placeholder 3">
            <a:extLst>
              <a:ext uri="{FF2B5EF4-FFF2-40B4-BE49-F238E27FC236}">
                <a16:creationId xmlns:a16="http://schemas.microsoft.com/office/drawing/2014/main" id="{476843D2-9693-474C-8D9D-C55FEDD936BD}"/>
              </a:ext>
            </a:extLst>
          </p:cNvPr>
          <p:cNvSpPr txBox="1">
            <a:spLocks/>
          </p:cNvSpPr>
          <p:nvPr/>
        </p:nvSpPr>
        <p:spPr>
          <a:xfrm>
            <a:off x="6434853" y="1656853"/>
            <a:ext cx="2466688"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startAt="6"/>
              <a:defRPr/>
            </a:pPr>
            <a:r>
              <a:rPr lang="zh-CN" altLang="en-US" sz="2800" b="1" dirty="0" smtClean="0">
                <a:solidFill>
                  <a:srgbClr val="000000"/>
                </a:solidFill>
                <a:latin typeface="微软雅黑" panose="020B0503020204020204" pitchFamily="34" charset="-122"/>
                <a:ea typeface="微软雅黑" panose="020B0503020204020204" pitchFamily="34" charset="-122"/>
              </a:rPr>
              <a:t>管理特性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a:solidFill>
                  <a:srgbClr val="000000"/>
                </a:solidFill>
                <a:latin typeface="微软雅黑" panose="020B0503020204020204" pitchFamily="34" charset="-122"/>
                <a:ea typeface="微软雅黑" panose="020B0503020204020204" pitchFamily="34" charset="-122"/>
              </a:rPr>
              <a:t>环境</a:t>
            </a:r>
            <a:r>
              <a:rPr lang="zh-CN" altLang="en-US" sz="2800" b="1" dirty="0" smtClean="0">
                <a:solidFill>
                  <a:srgbClr val="000000"/>
                </a:solidFill>
                <a:latin typeface="微软雅黑" panose="020B0503020204020204" pitchFamily="34" charset="-122"/>
                <a:ea typeface="微软雅黑" panose="020B0503020204020204" pitchFamily="34" charset="-122"/>
              </a:rPr>
              <a:t>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a:solidFill>
                  <a:srgbClr val="000000"/>
                </a:solidFill>
                <a:latin typeface="微软雅黑" panose="020B0503020204020204" pitchFamily="34" charset="-122"/>
                <a:ea typeface="微软雅黑" panose="020B0503020204020204" pitchFamily="34" charset="-122"/>
              </a:rPr>
              <a:t>维护</a:t>
            </a:r>
            <a:r>
              <a:rPr lang="zh-CN" altLang="en-US" sz="2800" b="1" dirty="0" smtClean="0">
                <a:solidFill>
                  <a:srgbClr val="000000"/>
                </a:solidFill>
                <a:latin typeface="微软雅黑" panose="020B0503020204020204" pitchFamily="34" charset="-122"/>
                <a:ea typeface="微软雅黑" panose="020B0503020204020204" pitchFamily="34" charset="-122"/>
              </a:rPr>
              <a:t>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smtClean="0">
                <a:solidFill>
                  <a:srgbClr val="000000"/>
                </a:solidFill>
                <a:latin typeface="微软雅黑" panose="020B0503020204020204" pitchFamily="34" charset="-122"/>
                <a:ea typeface="微软雅黑" panose="020B0503020204020204" pitchFamily="34" charset="-122"/>
              </a:rPr>
              <a:t>废弃特性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a:solidFill>
                  <a:srgbClr val="000000"/>
                </a:solidFill>
                <a:latin typeface="微软雅黑" panose="020B0503020204020204" pitchFamily="34" charset="-122"/>
                <a:ea typeface="微软雅黑" panose="020B0503020204020204" pitchFamily="34" charset="-122"/>
              </a:rPr>
              <a:t>应用</a:t>
            </a:r>
            <a:r>
              <a:rPr lang="zh-CN" altLang="en-US" sz="2800" b="1" dirty="0" smtClean="0">
                <a:solidFill>
                  <a:srgbClr val="000000"/>
                </a:solidFill>
                <a:latin typeface="微软雅黑" panose="020B0503020204020204" pitchFamily="34" charset="-122"/>
                <a:ea typeface="微软雅黑" panose="020B0503020204020204" pitchFamily="34" charset="-122"/>
              </a:rPr>
              <a:t>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78506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螺旋模型的优点 </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03739" y="1734760"/>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对可选方案和约束条件的强调有利于已有软件的重用，也有助于把软件质量作为软件开发的一个重要</a:t>
            </a:r>
            <a:r>
              <a:rPr lang="zh-CN" altLang="en-US" sz="2400" b="1" dirty="0" smtClean="0">
                <a:latin typeface="微软雅黑" panose="020B0503020204020204" pitchFamily="34" charset="-122"/>
                <a:ea typeface="微软雅黑" panose="020B0503020204020204" pitchFamily="34" charset="-122"/>
              </a:rPr>
              <a:t>目标</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减少了过多测试或测试不足所带来的</a:t>
            </a:r>
            <a:r>
              <a:rPr lang="zh-CN" altLang="en-US" sz="2400" b="1" dirty="0" smtClean="0">
                <a:latin typeface="微软雅黑" panose="020B0503020204020204" pitchFamily="34" charset="-122"/>
                <a:ea typeface="微软雅黑" panose="020B0503020204020204" pitchFamily="34" charset="-122"/>
              </a:rPr>
              <a:t>风险</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在螺旋模型中维护只是模型的另一个周期，因而在维护和开发之间并没有本质</a:t>
            </a:r>
            <a:r>
              <a:rPr lang="zh-CN" altLang="en-US" sz="2400" b="1" dirty="0" smtClean="0">
                <a:latin typeface="微软雅黑" panose="020B0503020204020204" pitchFamily="34" charset="-122"/>
                <a:ea typeface="微软雅黑" panose="020B0503020204020204" pitchFamily="34" charset="-122"/>
              </a:rPr>
              <a:t>区别</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713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螺旋模型</a:t>
            </a:r>
            <a:r>
              <a:rPr lang="zh-CN" altLang="en-US" sz="3600" dirty="0" smtClean="0">
                <a:latin typeface="微软雅黑" panose="020B0503020204020204" pitchFamily="34" charset="-122"/>
                <a:ea typeface="微软雅黑" panose="020B0503020204020204" pitchFamily="34" charset="-122"/>
              </a:rPr>
              <a:t>的缺点 </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38245" y="2079817"/>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螺旋模型是风险驱动的，因此要求软件开发人员必须具有丰富的风险评估经验和这方面的专门知识，否则将出现真正的风险：</a:t>
            </a:r>
            <a:r>
              <a:rPr lang="zh-CN" altLang="en-US" sz="2400" b="1" dirty="0">
                <a:solidFill>
                  <a:srgbClr val="FF0000"/>
                </a:solidFill>
                <a:latin typeface="微软雅黑" panose="020B0503020204020204" pitchFamily="34" charset="-122"/>
                <a:ea typeface="微软雅黑" panose="020B0503020204020204" pitchFamily="34" charset="-122"/>
              </a:rPr>
              <a:t>当项目实际上正在走向灾难时，开发人员可能还以为一切正常</a:t>
            </a:r>
          </a:p>
        </p:txBody>
      </p:sp>
    </p:spTree>
    <p:extLst>
      <p:ext uri="{BB962C8B-B14F-4D97-AF65-F5344CB8AC3E}">
        <p14:creationId xmlns:p14="http://schemas.microsoft.com/office/powerpoint/2010/main" val="17378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431853" y="552044"/>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2800" dirty="0" smtClean="0">
                <a:latin typeface="微软雅黑" panose="020B0503020204020204" pitchFamily="34" charset="-122"/>
                <a:ea typeface="微软雅黑" panose="020B0503020204020204" pitchFamily="34" charset="-122"/>
              </a:rPr>
              <a:t>统一过程</a:t>
            </a:r>
            <a:endParaRPr lang="en-US" altLang="zh-CN" sz="2800" dirty="0" smtClean="0">
              <a:latin typeface="微软雅黑" panose="020B0503020204020204" pitchFamily="34" charset="-122"/>
              <a:ea typeface="微软雅黑" panose="020B0503020204020204" pitchFamily="34" charset="-122"/>
            </a:endParaRPr>
          </a:p>
          <a:p>
            <a:pPr lvl="0">
              <a:defRPr/>
            </a:pPr>
            <a:r>
              <a:rPr lang="en-US" altLang="zh-CN" sz="2800" dirty="0" smtClean="0">
                <a:latin typeface="微软雅黑" panose="020B0503020204020204" pitchFamily="34" charset="-122"/>
                <a:ea typeface="微软雅黑" panose="020B0503020204020204" pitchFamily="34" charset="-122"/>
              </a:rPr>
              <a:t>Unified Process</a:t>
            </a: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UP</a:t>
            </a:r>
          </a:p>
          <a:p>
            <a:pPr lvl="0">
              <a:defRPr/>
            </a:pPr>
            <a:r>
              <a:rPr lang="en-US" altLang="zh-CN" sz="2800" dirty="0" smtClean="0">
                <a:latin typeface="微软雅黑" panose="020B0503020204020204" pitchFamily="34" charset="-122"/>
                <a:ea typeface="微软雅黑" panose="020B0503020204020204" pitchFamily="34" charset="-122"/>
              </a:rPr>
              <a:t>Rational </a:t>
            </a:r>
            <a:r>
              <a:rPr lang="en-US" altLang="zh-CN" sz="2800" dirty="0" err="1" smtClean="0">
                <a:latin typeface="微软雅黑" panose="020B0503020204020204" pitchFamily="34" charset="-122"/>
                <a:ea typeface="微软雅黑" panose="020B0503020204020204" pitchFamily="34" charset="-122"/>
              </a:rPr>
              <a:t>Unfied</a:t>
            </a:r>
            <a:r>
              <a:rPr lang="en-US" altLang="zh-CN" sz="2800" dirty="0" smtClean="0">
                <a:latin typeface="微软雅黑" panose="020B0503020204020204" pitchFamily="34" charset="-122"/>
                <a:ea typeface="微软雅黑" panose="020B0503020204020204" pitchFamily="34" charset="-122"/>
              </a:rPr>
              <a:t> Process, RUP</a:t>
            </a:r>
            <a:r>
              <a:rPr lang="zh-CN" altLang="en-US" sz="2800" dirty="0" smtClean="0">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196065" y="1752012"/>
            <a:ext cx="11771648"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统一过程尝试着从传统的软件过程中挖掘最好的特征和性质，但是以敏捷软件开发中许多最好的原则来实现</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统一过程认识到与客户沟通以及从用户的角度描述系统并保持改描述的一致性的重要性</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强调软件体系结构的重要作用，并帮助架构师专注与正确的目标，例如可理解性、对未来改变的可适应性及复用</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建立了迭代、增量的过程流，提供了演进的特征</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统一过程是用</a:t>
            </a:r>
            <a:r>
              <a:rPr lang="en-US" altLang="zh-CN" sz="2400" b="1" dirty="0">
                <a:latin typeface="微软雅黑" panose="020B0503020204020204" pitchFamily="34" charset="-122"/>
                <a:ea typeface="微软雅黑" panose="020B0503020204020204" pitchFamily="34" charset="-122"/>
              </a:rPr>
              <a:t>UML</a:t>
            </a:r>
            <a:r>
              <a:rPr lang="zh-CN" altLang="en-US" sz="2400" b="1" dirty="0">
                <a:latin typeface="微软雅黑" panose="020B0503020204020204" pitchFamily="34" charset="-122"/>
                <a:ea typeface="微软雅黑" panose="020B0503020204020204" pitchFamily="34" charset="-122"/>
              </a:rPr>
              <a:t>进行面向对象软件工程的框架</a:t>
            </a:r>
          </a:p>
        </p:txBody>
      </p:sp>
    </p:spTree>
    <p:extLst>
      <p:ext uri="{BB962C8B-B14F-4D97-AF65-F5344CB8AC3E}">
        <p14:creationId xmlns:p14="http://schemas.microsoft.com/office/powerpoint/2010/main" val="189626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统一过程的工作流 </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000" b="1" dirty="0" smtClean="0">
                <a:latin typeface="微软雅黑" panose="020B0503020204020204" pitchFamily="34" charset="-122"/>
                <a:ea typeface="微软雅黑" panose="020B0503020204020204" pitchFamily="34" charset="-122"/>
              </a:rPr>
              <a:t>有</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个核心工作</a:t>
            </a:r>
            <a:r>
              <a:rPr lang="zh-CN" altLang="en-US" sz="2000" b="1" dirty="0" smtClean="0">
                <a:latin typeface="微软雅黑" panose="020B0503020204020204" pitchFamily="34" charset="-122"/>
                <a:ea typeface="微软雅黑" panose="020B0503020204020204" pitchFamily="34" charset="-122"/>
              </a:rPr>
              <a:t>流</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业务</a:t>
            </a:r>
            <a:r>
              <a:rPr lang="zh-CN" altLang="en-US" sz="2000" b="1" dirty="0">
                <a:latin typeface="微软雅黑" panose="020B0503020204020204" pitchFamily="34" charset="-122"/>
                <a:ea typeface="微软雅黑" panose="020B0503020204020204" pitchFamily="34" charset="-122"/>
              </a:rPr>
              <a:t>建模工作</a:t>
            </a:r>
            <a:r>
              <a:rPr lang="zh-CN" altLang="en-US" sz="2000" b="1" dirty="0" smtClean="0">
                <a:latin typeface="微软雅黑" panose="020B0503020204020204" pitchFamily="34" charset="-122"/>
                <a:ea typeface="微软雅黑" panose="020B0503020204020204" pitchFamily="34" charset="-122"/>
              </a:rPr>
              <a:t>流：用</a:t>
            </a:r>
            <a:r>
              <a:rPr lang="zh-CN" altLang="en-US" sz="2000" b="1" dirty="0">
                <a:latin typeface="微软雅黑" panose="020B0503020204020204" pitchFamily="34" charset="-122"/>
                <a:ea typeface="微软雅黑" panose="020B0503020204020204" pitchFamily="34" charset="-122"/>
              </a:rPr>
              <a:t>商业用例为商业过程建立</a:t>
            </a:r>
            <a:r>
              <a:rPr lang="zh-CN" altLang="en-US" sz="2000" b="1" dirty="0" smtClean="0">
                <a:latin typeface="微软雅黑" panose="020B0503020204020204" pitchFamily="34" charset="-122"/>
                <a:ea typeface="微软雅黑" panose="020B0503020204020204" pitchFamily="34" charset="-122"/>
              </a:rPr>
              <a:t>文档</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需求</a:t>
            </a:r>
            <a:r>
              <a:rPr lang="zh-CN" altLang="en-US" sz="2000" b="1" dirty="0">
                <a:latin typeface="微软雅黑" panose="020B0503020204020204" pitchFamily="34" charset="-122"/>
                <a:ea typeface="微软雅黑" panose="020B0503020204020204" pitchFamily="34" charset="-122"/>
              </a:rPr>
              <a:t>工作</a:t>
            </a:r>
            <a:r>
              <a:rPr lang="zh-CN" altLang="en-US" sz="2000" b="1" dirty="0" smtClean="0">
                <a:latin typeface="微软雅黑" panose="020B0503020204020204" pitchFamily="34" charset="-122"/>
                <a:ea typeface="微软雅黑" panose="020B0503020204020204" pitchFamily="34" charset="-122"/>
              </a:rPr>
              <a:t>流：目标</a:t>
            </a:r>
            <a:r>
              <a:rPr lang="zh-CN" altLang="en-US" sz="2000" b="1" dirty="0">
                <a:latin typeface="微软雅黑" panose="020B0503020204020204" pitchFamily="34" charset="-122"/>
                <a:ea typeface="微软雅黑" panose="020B0503020204020204" pitchFamily="34" charset="-122"/>
              </a:rPr>
              <a:t>是描述系统应该做什么，确保开发人员构建正确的系统。为此，需明确系统的功能需求和非功能需求（约束</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分析</a:t>
            </a:r>
            <a:r>
              <a:rPr lang="zh-CN" altLang="en-US" sz="2000" b="1" dirty="0">
                <a:latin typeface="微软雅黑" panose="020B0503020204020204" pitchFamily="34" charset="-122"/>
                <a:ea typeface="微软雅黑" panose="020B0503020204020204" pitchFamily="34" charset="-122"/>
              </a:rPr>
              <a:t>和设计工作</a:t>
            </a:r>
            <a:r>
              <a:rPr lang="zh-CN" altLang="en-US" sz="2000" b="1" dirty="0" smtClean="0">
                <a:latin typeface="微软雅黑" panose="020B0503020204020204" pitchFamily="34" charset="-122"/>
                <a:ea typeface="微软雅黑" panose="020B0503020204020204" pitchFamily="34" charset="-122"/>
              </a:rPr>
              <a:t>流：其</a:t>
            </a:r>
            <a:r>
              <a:rPr lang="zh-CN" altLang="en-US" sz="2000" b="1" dirty="0">
                <a:latin typeface="微软雅黑" panose="020B0503020204020204" pitchFamily="34" charset="-122"/>
                <a:ea typeface="微软雅黑" panose="020B0503020204020204" pitchFamily="34" charset="-122"/>
              </a:rPr>
              <a:t>目标是说明如何做。结果是分析模型和设计</a:t>
            </a:r>
            <a:r>
              <a:rPr lang="zh-CN" altLang="en-US" sz="2000" b="1" dirty="0" smtClean="0">
                <a:latin typeface="微软雅黑" panose="020B0503020204020204" pitchFamily="34" charset="-122"/>
                <a:ea typeface="微软雅黑" panose="020B0503020204020204" pitchFamily="34" charset="-122"/>
              </a:rPr>
              <a:t>模型</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实现工作</a:t>
            </a:r>
            <a:r>
              <a:rPr lang="zh-CN" altLang="en-US" sz="2000" b="1" dirty="0" smtClean="0">
                <a:latin typeface="微软雅黑" panose="020B0503020204020204" pitchFamily="34" charset="-122"/>
                <a:ea typeface="微软雅黑" panose="020B0503020204020204" pitchFamily="34" charset="-122"/>
              </a:rPr>
              <a:t>流：用</a:t>
            </a:r>
            <a:r>
              <a:rPr lang="zh-CN" altLang="en-US" sz="2000" b="1" dirty="0">
                <a:latin typeface="微软雅黑" panose="020B0503020204020204" pitchFamily="34" charset="-122"/>
                <a:ea typeface="微软雅黑" panose="020B0503020204020204" pitchFamily="34" charset="-122"/>
              </a:rPr>
              <a:t>分层的方式组织代码的结构，用构件的形式来实现类，对构件进行单元测试，将构件集成到可执行的系统</a:t>
            </a:r>
            <a:r>
              <a:rPr lang="zh-CN" altLang="en-US" sz="2000" b="1" dirty="0" smtClean="0">
                <a:latin typeface="微软雅黑" panose="020B0503020204020204" pitchFamily="34" charset="-122"/>
                <a:ea typeface="微软雅黑" panose="020B0503020204020204" pitchFamily="34" charset="-122"/>
              </a:rPr>
              <a:t>中</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测试</a:t>
            </a:r>
            <a:r>
              <a:rPr lang="zh-CN" altLang="en-US" sz="2000" b="1" dirty="0">
                <a:latin typeface="微软雅黑" panose="020B0503020204020204" pitchFamily="34" charset="-122"/>
                <a:ea typeface="微软雅黑" panose="020B0503020204020204" pitchFamily="34" charset="-122"/>
              </a:rPr>
              <a:t>工作</a:t>
            </a:r>
            <a:r>
              <a:rPr lang="zh-CN" altLang="en-US" sz="2000" b="1" dirty="0" smtClean="0">
                <a:latin typeface="微软雅黑" panose="020B0503020204020204" pitchFamily="34" charset="-122"/>
                <a:ea typeface="微软雅黑" panose="020B0503020204020204" pitchFamily="34" charset="-122"/>
              </a:rPr>
              <a:t>流：验证</a:t>
            </a:r>
            <a:r>
              <a:rPr lang="zh-CN" altLang="en-US" sz="2000" b="1" dirty="0">
                <a:latin typeface="微软雅黑" panose="020B0503020204020204" pitchFamily="34" charset="-122"/>
                <a:ea typeface="微软雅黑" panose="020B0503020204020204" pitchFamily="34" charset="-122"/>
              </a:rPr>
              <a:t>对象之间的交互、是否所有的构件都集成了、是否正确实现了所有需求、查错并</a:t>
            </a:r>
            <a:r>
              <a:rPr lang="zh-CN" altLang="en-US" sz="2000" b="1" dirty="0" smtClean="0">
                <a:latin typeface="微软雅黑" panose="020B0503020204020204" pitchFamily="34" charset="-122"/>
                <a:ea typeface="微软雅黑" panose="020B0503020204020204" pitchFamily="34" charset="-122"/>
              </a:rPr>
              <a:t>改正</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部署</a:t>
            </a:r>
            <a:r>
              <a:rPr lang="zh-CN" altLang="en-US" sz="2000" b="1" dirty="0">
                <a:latin typeface="微软雅黑" panose="020B0503020204020204" pitchFamily="34" charset="-122"/>
                <a:ea typeface="微软雅黑" panose="020B0503020204020204" pitchFamily="34" charset="-122"/>
              </a:rPr>
              <a:t>工作</a:t>
            </a:r>
            <a:r>
              <a:rPr lang="zh-CN" altLang="en-US" sz="2000" b="1" dirty="0" smtClean="0">
                <a:latin typeface="微软雅黑" panose="020B0503020204020204" pitchFamily="34" charset="-122"/>
                <a:ea typeface="微软雅黑" panose="020B0503020204020204" pitchFamily="34" charset="-122"/>
              </a:rPr>
              <a:t>流：制作</a:t>
            </a:r>
            <a:r>
              <a:rPr lang="zh-CN" altLang="en-US" sz="2000" b="1" dirty="0">
                <a:latin typeface="微软雅黑" panose="020B0503020204020204" pitchFamily="34" charset="-122"/>
                <a:ea typeface="微软雅黑" panose="020B0503020204020204" pitchFamily="34" charset="-122"/>
              </a:rPr>
              <a:t>软件的外部版本、软件打包、分发、为用户提供帮助和</a:t>
            </a:r>
            <a:r>
              <a:rPr lang="zh-CN" altLang="en-US" sz="2000" b="1" dirty="0" smtClean="0">
                <a:latin typeface="微软雅黑" panose="020B0503020204020204" pitchFamily="34" charset="-122"/>
                <a:ea typeface="微软雅黑" panose="020B0503020204020204" pitchFamily="34" charset="-122"/>
              </a:rPr>
              <a:t>支持</a:t>
            </a: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p:txBody>
      </p:sp>
      <p:pic>
        <p:nvPicPr>
          <p:cNvPr id="1028" name="Picture 4" descr="RUP – Rational Unified Process - elsener Mindcraf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156" y="981386"/>
            <a:ext cx="8045270" cy="532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9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统一</a:t>
            </a:r>
            <a:r>
              <a:rPr lang="zh-CN" altLang="en-US" sz="3600" dirty="0">
                <a:latin typeface="微软雅黑" panose="020B0503020204020204" pitchFamily="34" charset="-122"/>
                <a:ea typeface="微软雅黑" panose="020B0503020204020204" pitchFamily="34" charset="-122"/>
              </a:rPr>
              <a:t>过程的阶段</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000" b="1" dirty="0">
                <a:latin typeface="微软雅黑" panose="020B0503020204020204" pitchFamily="34" charset="-122"/>
                <a:ea typeface="微软雅黑" panose="020B0503020204020204" pitchFamily="34" charset="-122"/>
              </a:rPr>
              <a:t>统一过程</a:t>
            </a:r>
            <a:r>
              <a:rPr lang="zh-CN" altLang="en-US" sz="2000" b="1" dirty="0" smtClean="0">
                <a:latin typeface="微软雅黑" panose="020B0503020204020204" pitchFamily="34" charset="-122"/>
                <a:ea typeface="微软雅黑" panose="020B0503020204020204" pitchFamily="34" charset="-122"/>
              </a:rPr>
              <a:t>有</a:t>
            </a: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个</a:t>
            </a:r>
            <a:r>
              <a:rPr lang="zh-CN" altLang="en-US" sz="2000" b="1" dirty="0">
                <a:latin typeface="微软雅黑" panose="020B0503020204020204" pitchFamily="34" charset="-122"/>
                <a:ea typeface="微软雅黑" panose="020B0503020204020204" pitchFamily="34" charset="-122"/>
              </a:rPr>
              <a:t>阶段，</a:t>
            </a:r>
            <a:r>
              <a:rPr lang="zh-CN" altLang="en-US" sz="2000" b="1" dirty="0" smtClean="0">
                <a:latin typeface="微软雅黑" panose="020B0503020204020204" pitchFamily="34" charset="-122"/>
                <a:ea typeface="微软雅黑" panose="020B0503020204020204" pitchFamily="34" charset="-122"/>
              </a:rPr>
              <a:t>分别：</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solidFill>
                  <a:srgbClr val="FF0000"/>
                </a:solidFill>
                <a:latin typeface="微软雅黑" panose="020B0503020204020204" pitchFamily="34" charset="-122"/>
                <a:ea typeface="微软雅黑" panose="020B0503020204020204" pitchFamily="34" charset="-122"/>
              </a:rPr>
              <a:t>起始阶段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inception phase</a:t>
            </a:r>
            <a:r>
              <a:rPr lang="zh-CN" altLang="en-US" sz="2000" b="1" dirty="0" smtClean="0">
                <a:latin typeface="微软雅黑" panose="020B0503020204020204" pitchFamily="34" charset="-122"/>
                <a:ea typeface="微软雅黑" panose="020B0503020204020204" pitchFamily="34" charset="-122"/>
              </a:rPr>
              <a:t>），包括客户沟通和策划活动。改阶段识别基本的业务需求，并用用例初步描述每一类用户所需要的主要特征和功能。策划阶段将识别各种资源，评估主要风险，并为软件增量制定初步的进度计划表</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solidFill>
                  <a:srgbClr val="FF0000"/>
                </a:solidFill>
                <a:latin typeface="微软雅黑" panose="020B0503020204020204" pitchFamily="34" charset="-122"/>
                <a:ea typeface="微软雅黑" panose="020B0503020204020204" pitchFamily="34" charset="-122"/>
              </a:rPr>
              <a:t>细化阶段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elaboration phase</a:t>
            </a:r>
            <a:r>
              <a:rPr lang="zh-CN" altLang="en-US" sz="2000" b="1" dirty="0" smtClean="0">
                <a:latin typeface="微软雅黑" panose="020B0503020204020204" pitchFamily="34" charset="-122"/>
                <a:ea typeface="微软雅黑" panose="020B0503020204020204" pitchFamily="34" charset="-122"/>
              </a:rPr>
              <a:t>），包括沟通和模型的建模活动。该阶段识扩展了初始阶段定义的用例，并创建了体系结构基线以包括软件的</a:t>
            </a: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种视图</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用例模型、分析模型、设计模型、实现模型和部署模型。该阶段通常要对项目计划进行修订</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694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统一</a:t>
            </a:r>
            <a:r>
              <a:rPr lang="zh-CN" altLang="en-US" sz="3600" dirty="0">
                <a:latin typeface="微软雅黑" panose="020B0503020204020204" pitchFamily="34" charset="-122"/>
                <a:ea typeface="微软雅黑" panose="020B0503020204020204" pitchFamily="34" charset="-122"/>
              </a:rPr>
              <a:t>过程的阶段</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startAt="3"/>
              <a:defRPr/>
            </a:pPr>
            <a:r>
              <a:rPr lang="zh-CN" altLang="en-US" sz="2000" b="1" dirty="0" smtClean="0">
                <a:solidFill>
                  <a:srgbClr val="FF0000"/>
                </a:solidFill>
                <a:latin typeface="微软雅黑" panose="020B0503020204020204" pitchFamily="34" charset="-122"/>
                <a:ea typeface="微软雅黑" panose="020B0503020204020204" pitchFamily="34" charset="-122"/>
              </a:rPr>
              <a:t>构建阶段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construction phase</a:t>
            </a:r>
            <a:r>
              <a:rPr lang="zh-CN" altLang="en-US" sz="2000" b="1" dirty="0" smtClean="0">
                <a:latin typeface="微软雅黑" panose="020B0503020204020204" pitchFamily="34" charset="-122"/>
                <a:ea typeface="微软雅黑" panose="020B0503020204020204" pitchFamily="34" charset="-122"/>
              </a:rPr>
              <a:t>），软件增量（例如发布的版本）所要求的必须具备的特征和功能在源代码中实现。随着构件的实现，对每一个构件设计并实施单元测试。另外，还实施了其他集成活动（构件组装和集成测试）</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3"/>
              <a:defRPr/>
            </a:pPr>
            <a:r>
              <a:rPr lang="zh-CN" altLang="en-US" sz="2000" b="1" dirty="0" smtClean="0">
                <a:solidFill>
                  <a:srgbClr val="FF0000"/>
                </a:solidFill>
                <a:latin typeface="微软雅黑" panose="020B0503020204020204" pitchFamily="34" charset="-122"/>
                <a:ea typeface="微软雅黑" panose="020B0503020204020204" pitchFamily="34" charset="-122"/>
              </a:rPr>
              <a:t>转换阶段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transition phase</a:t>
            </a:r>
            <a:r>
              <a:rPr lang="zh-CN" altLang="en-US" sz="2000" b="1" dirty="0" smtClean="0">
                <a:latin typeface="微软雅黑" panose="020B0503020204020204" pitchFamily="34" charset="-122"/>
                <a:ea typeface="微软雅黑" panose="020B0503020204020204" pitchFamily="34" charset="-122"/>
              </a:rPr>
              <a:t>），交付和反馈活动的一部分，软件被提交给最终用户进行</a:t>
            </a:r>
            <a:r>
              <a:rPr lang="en-US" altLang="zh-CN" sz="2000" b="1" dirty="0" smtClean="0">
                <a:latin typeface="微软雅黑" panose="020B0503020204020204" pitchFamily="34" charset="-122"/>
                <a:ea typeface="微软雅黑" panose="020B0503020204020204" pitchFamily="34" charset="-122"/>
              </a:rPr>
              <a:t>Beta</a:t>
            </a:r>
            <a:r>
              <a:rPr lang="zh-CN" altLang="en-US" sz="2000" b="1" dirty="0" smtClean="0">
                <a:latin typeface="微软雅黑" panose="020B0503020204020204" pitchFamily="34" charset="-122"/>
                <a:ea typeface="微软雅黑" panose="020B0503020204020204" pitchFamily="34" charset="-122"/>
              </a:rPr>
              <a:t>测试，用户反馈报告缺陷及必要的变更。在转换阶段结束时，软件增量成为可用的发部版本</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3"/>
              <a:defRPr/>
            </a:pPr>
            <a:r>
              <a:rPr lang="zh-CN" altLang="en-US" sz="2000" b="1" dirty="0">
                <a:solidFill>
                  <a:srgbClr val="FF0000"/>
                </a:solidFill>
                <a:latin typeface="微软雅黑" panose="020B0503020204020204" pitchFamily="34" charset="-122"/>
                <a:ea typeface="微软雅黑" panose="020B0503020204020204" pitchFamily="34" charset="-122"/>
              </a:rPr>
              <a:t>生产</a:t>
            </a:r>
            <a:r>
              <a:rPr lang="zh-CN" altLang="en-US" sz="2000" b="1" dirty="0" smtClean="0">
                <a:solidFill>
                  <a:srgbClr val="FF0000"/>
                </a:solidFill>
                <a:latin typeface="微软雅黑" panose="020B0503020204020204" pitchFamily="34" charset="-122"/>
                <a:ea typeface="微软雅黑" panose="020B0503020204020204" pitchFamily="34" charset="-122"/>
              </a:rPr>
              <a:t>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production phase</a:t>
            </a:r>
            <a:r>
              <a:rPr lang="zh-CN" altLang="en-US" sz="2000" b="1" dirty="0" smtClean="0">
                <a:latin typeface="微软雅黑" panose="020B0503020204020204" pitchFamily="34" charset="-122"/>
                <a:ea typeface="微软雅黑" panose="020B0503020204020204" pitchFamily="34" charset="-122"/>
              </a:rPr>
              <a:t>），在该阶段对持续使用的软件进行监控，提供运行环境（基础设施）的支持，提交并评估缺陷报告和变更请求</a:t>
            </a: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4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统一</a:t>
            </a:r>
            <a:r>
              <a:rPr lang="zh-CN" altLang="en-US" sz="3600" dirty="0">
                <a:latin typeface="微软雅黑" panose="020B0503020204020204" pitchFamily="34" charset="-122"/>
                <a:ea typeface="微软雅黑" panose="020B0503020204020204" pitchFamily="34" charset="-122"/>
              </a:rPr>
              <a:t>过程</a:t>
            </a:r>
            <a:r>
              <a:rPr lang="zh-CN" altLang="en-US" sz="3600" dirty="0" smtClean="0">
                <a:latin typeface="微软雅黑" panose="020B0503020204020204" pitchFamily="34" charset="-122"/>
                <a:ea typeface="微软雅黑" panose="020B0503020204020204" pitchFamily="34" charset="-122"/>
              </a:rPr>
              <a:t>的主要工作产品</a:t>
            </a:r>
            <a:endParaRPr lang="zh-CN" altLang="en-US" sz="3600"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424375" y="1618157"/>
            <a:ext cx="2341827" cy="3937254"/>
            <a:chOff x="1777041" y="1389704"/>
            <a:chExt cx="1811548" cy="4470507"/>
          </a:xfrm>
        </p:grpSpPr>
        <p:sp>
          <p:nvSpPr>
            <p:cNvPr id="2" name="矩形 1"/>
            <p:cNvSpPr/>
            <p:nvPr/>
          </p:nvSpPr>
          <p:spPr>
            <a:xfrm>
              <a:off x="1777041" y="1389704"/>
              <a:ext cx="1811548" cy="4470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zh-CN" altLang="en-US" dirty="0"/>
            </a:p>
          </p:txBody>
        </p:sp>
        <p:sp>
          <p:nvSpPr>
            <p:cNvPr id="3" name="矩形 2"/>
            <p:cNvSpPr/>
            <p:nvPr/>
          </p:nvSpPr>
          <p:spPr>
            <a:xfrm>
              <a:off x="2202611" y="1685026"/>
              <a:ext cx="914400" cy="27029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起始阶段</a:t>
              </a:r>
              <a:endParaRPr lang="zh-CN" altLang="en-US" sz="1400" b="1" dirty="0">
                <a:latin typeface="微软雅黑" panose="020B0503020204020204" pitchFamily="34" charset="-122"/>
                <a:ea typeface="微软雅黑" panose="020B0503020204020204" pitchFamily="34" charset="-122"/>
              </a:endParaRPr>
            </a:p>
          </p:txBody>
        </p:sp>
        <p:sp>
          <p:nvSpPr>
            <p:cNvPr id="4" name="矩形 3"/>
            <p:cNvSpPr/>
            <p:nvPr/>
          </p:nvSpPr>
          <p:spPr>
            <a:xfrm>
              <a:off x="2122388" y="2033725"/>
              <a:ext cx="1322717" cy="24798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1400" dirty="0" smtClean="0">
                  <a:latin typeface="微软雅黑" panose="020B0503020204020204" pitchFamily="34" charset="-122"/>
                  <a:ea typeface="微软雅黑" panose="020B0503020204020204" pitchFamily="34" charset="-122"/>
                </a:rPr>
                <a:t>愿景文档</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初始用例模型</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初始项目术语表</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初始风险评估</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项目计划</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阶段及迭代</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业务模型</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    如果需要一个或</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   多个原型</a:t>
              </a:r>
              <a:endParaRPr lang="en-US" altLang="zh-CN" sz="1400" dirty="0" smtClean="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035041" y="1618156"/>
            <a:ext cx="2717322" cy="3937255"/>
            <a:chOff x="1777041" y="1389704"/>
            <a:chExt cx="1811548" cy="4470507"/>
          </a:xfrm>
        </p:grpSpPr>
        <p:sp>
          <p:nvSpPr>
            <p:cNvPr id="13" name="矩形 12"/>
            <p:cNvSpPr/>
            <p:nvPr/>
          </p:nvSpPr>
          <p:spPr>
            <a:xfrm>
              <a:off x="1777041" y="1389704"/>
              <a:ext cx="1811548" cy="4470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 name="矩形 13"/>
            <p:cNvSpPr/>
            <p:nvPr/>
          </p:nvSpPr>
          <p:spPr>
            <a:xfrm>
              <a:off x="2202611" y="1685026"/>
              <a:ext cx="914400" cy="27029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细化阶段</a:t>
              </a:r>
              <a:endParaRPr lang="zh-CN" altLang="en-US" sz="1400" b="1" dirty="0">
                <a:latin typeface="微软雅黑" panose="020B0503020204020204" pitchFamily="34" charset="-122"/>
                <a:ea typeface="微软雅黑" panose="020B0503020204020204" pitchFamily="34" charset="-122"/>
              </a:endParaRPr>
            </a:p>
          </p:txBody>
        </p:sp>
        <p:sp>
          <p:nvSpPr>
            <p:cNvPr id="15" name="矩形 14"/>
            <p:cNvSpPr/>
            <p:nvPr/>
          </p:nvSpPr>
          <p:spPr>
            <a:xfrm>
              <a:off x="2010722" y="2178525"/>
              <a:ext cx="1322717" cy="332404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1400" dirty="0" smtClean="0">
                  <a:latin typeface="微软雅黑" panose="020B0503020204020204" pitchFamily="34" charset="-122"/>
                  <a:ea typeface="微软雅黑" panose="020B0503020204020204" pitchFamily="34" charset="-122"/>
                </a:rPr>
                <a:t>用例模型</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补充需求</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    包括非功能需求</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分析模型</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软件体系结构描述</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可执行</a:t>
              </a:r>
              <a:r>
                <a:rPr lang="zh-CN" altLang="en-US" sz="1400" dirty="0" smtClean="0">
                  <a:latin typeface="微软雅黑" panose="020B0503020204020204" pitchFamily="34" charset="-122"/>
                  <a:ea typeface="微软雅黑" panose="020B0503020204020204" pitchFamily="34" charset="-122"/>
                </a:rPr>
                <a:t>的体系结构原型</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初步</a:t>
              </a:r>
              <a:r>
                <a:rPr lang="zh-CN" altLang="en-US" sz="1400" dirty="0" smtClean="0">
                  <a:latin typeface="微软雅黑" panose="020B0503020204020204" pitchFamily="34" charset="-122"/>
                  <a:ea typeface="微软雅黑" panose="020B0503020204020204" pitchFamily="34" charset="-122"/>
                </a:rPr>
                <a:t>的设计模型</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修订的风险列表</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项目计划，包括</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    迭代计划</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    调整的工作流</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    里程碑</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    技术工作产品</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初始</a:t>
              </a:r>
              <a:r>
                <a:rPr lang="zh-CN" altLang="en-US" sz="1400" dirty="0" smtClean="0">
                  <a:latin typeface="微软雅黑" panose="020B0503020204020204" pitchFamily="34" charset="-122"/>
                  <a:ea typeface="微软雅黑" panose="020B0503020204020204" pitchFamily="34" charset="-122"/>
                </a:rPr>
                <a:t>用户手册</a:t>
              </a:r>
              <a:endParaRPr lang="en-US" altLang="zh-CN" sz="1400" dirty="0" smtClean="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102885" y="1618156"/>
            <a:ext cx="2776572" cy="3937255"/>
            <a:chOff x="1777041" y="1389704"/>
            <a:chExt cx="1811548" cy="4470507"/>
          </a:xfrm>
        </p:grpSpPr>
        <p:sp>
          <p:nvSpPr>
            <p:cNvPr id="17" name="矩形 16"/>
            <p:cNvSpPr/>
            <p:nvPr/>
          </p:nvSpPr>
          <p:spPr>
            <a:xfrm>
              <a:off x="1777041" y="1389704"/>
              <a:ext cx="1811548" cy="4470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8" name="矩形 17"/>
            <p:cNvSpPr/>
            <p:nvPr/>
          </p:nvSpPr>
          <p:spPr>
            <a:xfrm>
              <a:off x="2202611" y="1685026"/>
              <a:ext cx="914400" cy="27029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构建阶段</a:t>
              </a:r>
              <a:endParaRPr lang="zh-CN" altLang="en-US" sz="1400" b="1" dirty="0">
                <a:latin typeface="微软雅黑" panose="020B0503020204020204" pitchFamily="34" charset="-122"/>
                <a:ea typeface="微软雅黑" panose="020B0503020204020204" pitchFamily="34" charset="-122"/>
              </a:endParaRPr>
            </a:p>
          </p:txBody>
        </p:sp>
        <p:sp>
          <p:nvSpPr>
            <p:cNvPr id="19" name="矩形 18"/>
            <p:cNvSpPr/>
            <p:nvPr/>
          </p:nvSpPr>
          <p:spPr>
            <a:xfrm>
              <a:off x="2170343" y="2250643"/>
              <a:ext cx="1322717" cy="20577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1400" dirty="0" smtClean="0">
                  <a:latin typeface="微软雅黑" panose="020B0503020204020204" pitchFamily="34" charset="-122"/>
                  <a:ea typeface="微软雅黑" panose="020B0503020204020204" pitchFamily="34" charset="-122"/>
                </a:rPr>
                <a:t>设计模型</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软件构件</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集成</a:t>
              </a:r>
              <a:r>
                <a:rPr lang="zh-CN" altLang="en-US" sz="1400" dirty="0" smtClean="0">
                  <a:latin typeface="微软雅黑" panose="020B0503020204020204" pitchFamily="34" charset="-122"/>
                  <a:ea typeface="微软雅黑" panose="020B0503020204020204" pitchFamily="34" charset="-122"/>
                </a:rPr>
                <a:t>的软件增量</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测试计划及步骤</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测试用例</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支持文档</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    用户手册</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    安装手册</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    对于并发增量的描述</a:t>
              </a:r>
              <a:endParaRPr lang="zh-CN" altLang="en-US" sz="1400"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9180182" y="1618156"/>
            <a:ext cx="2350460" cy="3937255"/>
            <a:chOff x="1777041" y="1389704"/>
            <a:chExt cx="1811548" cy="4470507"/>
          </a:xfrm>
        </p:grpSpPr>
        <p:sp>
          <p:nvSpPr>
            <p:cNvPr id="21" name="矩形 20"/>
            <p:cNvSpPr/>
            <p:nvPr/>
          </p:nvSpPr>
          <p:spPr>
            <a:xfrm>
              <a:off x="1777041" y="1389704"/>
              <a:ext cx="1811548" cy="44705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2" name="矩形 21"/>
            <p:cNvSpPr/>
            <p:nvPr/>
          </p:nvSpPr>
          <p:spPr>
            <a:xfrm>
              <a:off x="2202611" y="1685026"/>
              <a:ext cx="914400" cy="27029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smtClean="0">
                  <a:latin typeface="微软雅黑" panose="020B0503020204020204" pitchFamily="34" charset="-122"/>
                  <a:ea typeface="微软雅黑" panose="020B0503020204020204" pitchFamily="34" charset="-122"/>
                </a:rPr>
                <a:t>转化阶段</a:t>
              </a:r>
              <a:endParaRPr lang="zh-CN" altLang="en-US" sz="1400" b="1" dirty="0">
                <a:latin typeface="微软雅黑" panose="020B0503020204020204" pitchFamily="34" charset="-122"/>
                <a:ea typeface="微软雅黑" panose="020B0503020204020204" pitchFamily="34" charset="-122"/>
              </a:endParaRPr>
            </a:p>
          </p:txBody>
        </p:sp>
        <p:sp>
          <p:nvSpPr>
            <p:cNvPr id="23" name="矩形 22"/>
            <p:cNvSpPr/>
            <p:nvPr/>
          </p:nvSpPr>
          <p:spPr>
            <a:xfrm>
              <a:off x="1998453" y="2161752"/>
              <a:ext cx="1322717" cy="11118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提交软件增量</a:t>
              </a:r>
              <a:endParaRPr lang="en-US" altLang="zh-CN" sz="1400" dirty="0" smtClean="0">
                <a:latin typeface="微软雅黑" panose="020B0503020204020204" pitchFamily="34" charset="-122"/>
                <a:ea typeface="微软雅黑" panose="020B0503020204020204" pitchFamily="34" charset="-122"/>
              </a:endParaRPr>
            </a:p>
            <a:p>
              <a:pPr algn="ctr"/>
              <a:r>
                <a:rPr lang="en-US" altLang="zh-CN" sz="1400" dirty="0" smtClean="0">
                  <a:latin typeface="微软雅黑" panose="020B0503020204020204" pitchFamily="34" charset="-122"/>
                  <a:ea typeface="微软雅黑" panose="020B0503020204020204" pitchFamily="34" charset="-122"/>
                </a:rPr>
                <a:t>Beta</a:t>
              </a:r>
              <a:r>
                <a:rPr lang="zh-CN" altLang="en-US" sz="1400" dirty="0" smtClean="0">
                  <a:latin typeface="微软雅黑" panose="020B0503020204020204" pitchFamily="34" charset="-122"/>
                  <a:ea typeface="微软雅黑" panose="020B0503020204020204" pitchFamily="34" charset="-122"/>
                </a:rPr>
                <a:t>测试报告</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综合用户反馈</a:t>
              </a:r>
              <a:endParaRPr lang="zh-CN" altLang="en-US"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9363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敏捷</a:t>
            </a:r>
            <a:r>
              <a:rPr lang="zh-CN" altLang="en-US" sz="3600" dirty="0" smtClean="0">
                <a:latin typeface="微软雅黑" panose="020B0503020204020204" pitchFamily="34" charset="-122"/>
                <a:ea typeface="微软雅黑" panose="020B0503020204020204" pitchFamily="34" charset="-122"/>
              </a:rPr>
              <a:t>过程模型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en-US" altLang="zh-CN" sz="2400" b="1" dirty="0">
                <a:latin typeface="微软雅黑" panose="020B0503020204020204" pitchFamily="34" charset="-122"/>
                <a:ea typeface="微软雅黑" panose="020B0503020204020204" pitchFamily="34" charset="-122"/>
              </a:rPr>
              <a:t>2001</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Kent Beck</a:t>
            </a:r>
            <a:r>
              <a:rPr lang="zh-CN" altLang="en-US" sz="2400" b="1" dirty="0">
                <a:latin typeface="微软雅黑" panose="020B0503020204020204" pitchFamily="34" charset="-122"/>
                <a:ea typeface="微软雅黑" panose="020B0503020204020204" pitchFamily="34" charset="-122"/>
              </a:rPr>
              <a:t>等</a:t>
            </a:r>
            <a:r>
              <a:rPr lang="en-US" altLang="zh-CN" sz="2400" b="1" dirty="0">
                <a:latin typeface="微软雅黑" panose="020B0503020204020204" pitchFamily="34" charset="-122"/>
                <a:ea typeface="微软雅黑" panose="020B0503020204020204" pitchFamily="34" charset="-122"/>
              </a:rPr>
              <a:t>17</a:t>
            </a:r>
            <a:r>
              <a:rPr lang="zh-CN" altLang="en-US" sz="2400" b="1" dirty="0">
                <a:latin typeface="微软雅黑" panose="020B0503020204020204" pitchFamily="34" charset="-122"/>
                <a:ea typeface="微软雅黑" panose="020B0503020204020204" pitchFamily="34" charset="-122"/>
              </a:rPr>
              <a:t>名编程大师发表“敏捷软件开发”宣言：</a:t>
            </a: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我们</a:t>
            </a:r>
            <a:r>
              <a:rPr lang="zh-CN" altLang="en-US" sz="2400" b="1" dirty="0">
                <a:latin typeface="微软雅黑" panose="020B0503020204020204" pitchFamily="34" charset="-122"/>
                <a:ea typeface="微软雅黑" panose="020B0503020204020204" pitchFamily="34" charset="-122"/>
              </a:rPr>
              <a:t>正在通过亲身实践以及帮助他人实践的方式来揭示更好的软件开发之路，通过这项工作，我们认为：</a:t>
            </a:r>
          </a:p>
          <a:p>
            <a:pPr marL="457200" lvl="0" indent="-457200" algn="just">
              <a:lnSpc>
                <a:spcPct val="150000"/>
              </a:lnSpc>
              <a:buFont typeface="+mj-lt"/>
              <a:buAutoNum type="arabicPeriod"/>
              <a:defRPr/>
            </a:pPr>
            <a:r>
              <a:rPr lang="zh-CN" altLang="en-US" sz="2400" b="1" dirty="0" smtClean="0">
                <a:solidFill>
                  <a:srgbClr val="FF0000"/>
                </a:solidFill>
                <a:latin typeface="微软雅黑" panose="020B0503020204020204" pitchFamily="34" charset="-122"/>
                <a:ea typeface="微软雅黑" panose="020B0503020204020204" pitchFamily="34" charset="-122"/>
              </a:rPr>
              <a:t>个体</a:t>
            </a:r>
            <a:r>
              <a:rPr lang="zh-CN" altLang="en-US" sz="2400" b="1" dirty="0">
                <a:solidFill>
                  <a:srgbClr val="FF0000"/>
                </a:solidFill>
                <a:latin typeface="微软雅黑" panose="020B0503020204020204" pitchFamily="34" charset="-122"/>
                <a:ea typeface="微软雅黑" panose="020B0503020204020204" pitchFamily="34" charset="-122"/>
              </a:rPr>
              <a:t>和交互</a:t>
            </a:r>
            <a:r>
              <a:rPr lang="zh-CN" altLang="en-US" sz="2400" b="1" dirty="0">
                <a:latin typeface="微软雅黑" panose="020B0503020204020204" pitchFamily="34" charset="-122"/>
                <a:ea typeface="微软雅黑" panose="020B0503020204020204" pitchFamily="34" charset="-122"/>
              </a:rPr>
              <a:t>胜过</a:t>
            </a:r>
            <a:r>
              <a:rPr lang="zh-CN" altLang="en-US" sz="2400" b="1" dirty="0">
                <a:solidFill>
                  <a:srgbClr val="FF0000"/>
                </a:solidFill>
                <a:latin typeface="微软雅黑" panose="020B0503020204020204" pitchFamily="34" charset="-122"/>
                <a:ea typeface="微软雅黑" panose="020B0503020204020204" pitchFamily="34" charset="-122"/>
              </a:rPr>
              <a:t>过程和</a:t>
            </a:r>
            <a:r>
              <a:rPr lang="zh-CN" altLang="en-US" sz="2400" b="1" dirty="0" smtClean="0">
                <a:solidFill>
                  <a:srgbClr val="FF0000"/>
                </a:solidFill>
                <a:latin typeface="微软雅黑" panose="020B0503020204020204" pitchFamily="34" charset="-122"/>
                <a:ea typeface="微软雅黑" panose="020B0503020204020204" pitchFamily="34" charset="-122"/>
              </a:rPr>
              <a:t>工具</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solidFill>
                  <a:srgbClr val="FF0000"/>
                </a:solidFill>
                <a:latin typeface="微软雅黑" panose="020B0503020204020204" pitchFamily="34" charset="-122"/>
                <a:ea typeface="微软雅黑" panose="020B0503020204020204" pitchFamily="34" charset="-122"/>
              </a:rPr>
              <a:t>可</a:t>
            </a:r>
            <a:r>
              <a:rPr lang="zh-CN" altLang="en-US" sz="2400" b="1" dirty="0">
                <a:solidFill>
                  <a:srgbClr val="FF0000"/>
                </a:solidFill>
                <a:latin typeface="微软雅黑" panose="020B0503020204020204" pitchFamily="34" charset="-122"/>
                <a:ea typeface="微软雅黑" panose="020B0503020204020204" pitchFamily="34" charset="-122"/>
              </a:rPr>
              <a:t>工作软件</a:t>
            </a:r>
            <a:r>
              <a:rPr lang="zh-CN" altLang="en-US" sz="2400" b="1" dirty="0">
                <a:latin typeface="微软雅黑" panose="020B0503020204020204" pitchFamily="34" charset="-122"/>
                <a:ea typeface="微软雅黑" panose="020B0503020204020204" pitchFamily="34" charset="-122"/>
              </a:rPr>
              <a:t>胜过</a:t>
            </a:r>
            <a:r>
              <a:rPr lang="zh-CN" altLang="en-US" sz="2400" b="1" dirty="0">
                <a:solidFill>
                  <a:srgbClr val="FF0000"/>
                </a:solidFill>
                <a:latin typeface="微软雅黑" panose="020B0503020204020204" pitchFamily="34" charset="-122"/>
                <a:ea typeface="微软雅黑" panose="020B0503020204020204" pitchFamily="34" charset="-122"/>
              </a:rPr>
              <a:t>宽泛的</a:t>
            </a:r>
            <a:r>
              <a:rPr lang="zh-CN" altLang="en-US" sz="2400" b="1" dirty="0" smtClean="0">
                <a:solidFill>
                  <a:srgbClr val="FF0000"/>
                </a:solidFill>
                <a:latin typeface="微软雅黑" panose="020B0503020204020204" pitchFamily="34" charset="-122"/>
                <a:ea typeface="微软雅黑" panose="020B0503020204020204" pitchFamily="34" charset="-122"/>
              </a:rPr>
              <a:t>文档</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solidFill>
                  <a:srgbClr val="FF0000"/>
                </a:solidFill>
                <a:latin typeface="微软雅黑" panose="020B0503020204020204" pitchFamily="34" charset="-122"/>
                <a:ea typeface="微软雅黑" panose="020B0503020204020204" pitchFamily="34" charset="-122"/>
              </a:rPr>
              <a:t>客户</a:t>
            </a:r>
            <a:r>
              <a:rPr lang="zh-CN" altLang="en-US" sz="2400" b="1" dirty="0">
                <a:solidFill>
                  <a:srgbClr val="FF0000"/>
                </a:solidFill>
                <a:latin typeface="微软雅黑" panose="020B0503020204020204" pitchFamily="34" charset="-122"/>
                <a:ea typeface="微软雅黑" panose="020B0503020204020204" pitchFamily="34" charset="-122"/>
              </a:rPr>
              <a:t>合作</a:t>
            </a:r>
            <a:r>
              <a:rPr lang="zh-CN" altLang="en-US" sz="2400" b="1" dirty="0">
                <a:latin typeface="微软雅黑" panose="020B0503020204020204" pitchFamily="34" charset="-122"/>
                <a:ea typeface="微软雅黑" panose="020B0503020204020204" pitchFamily="34" charset="-122"/>
              </a:rPr>
              <a:t>胜过</a:t>
            </a:r>
            <a:r>
              <a:rPr lang="zh-CN" altLang="en-US" sz="2400" b="1" dirty="0">
                <a:solidFill>
                  <a:srgbClr val="FF0000"/>
                </a:solidFill>
                <a:latin typeface="微软雅黑" panose="020B0503020204020204" pitchFamily="34" charset="-122"/>
                <a:ea typeface="微软雅黑" panose="020B0503020204020204" pitchFamily="34" charset="-122"/>
              </a:rPr>
              <a:t>合同</a:t>
            </a:r>
            <a:r>
              <a:rPr lang="zh-CN" altLang="en-US" sz="2400" b="1" dirty="0" smtClean="0">
                <a:solidFill>
                  <a:srgbClr val="FF0000"/>
                </a:solidFill>
                <a:latin typeface="微软雅黑" panose="020B0503020204020204" pitchFamily="34" charset="-122"/>
                <a:ea typeface="微软雅黑" panose="020B0503020204020204" pitchFamily="34" charset="-122"/>
              </a:rPr>
              <a:t>谈判</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solidFill>
                  <a:srgbClr val="FF0000"/>
                </a:solidFill>
                <a:latin typeface="微软雅黑" panose="020B0503020204020204" pitchFamily="34" charset="-122"/>
                <a:ea typeface="微软雅黑" panose="020B0503020204020204" pitchFamily="34" charset="-122"/>
              </a:rPr>
              <a:t>响应</a:t>
            </a:r>
            <a:r>
              <a:rPr lang="zh-CN" altLang="en-US" sz="2400" b="1" dirty="0">
                <a:solidFill>
                  <a:srgbClr val="FF0000"/>
                </a:solidFill>
                <a:latin typeface="微软雅黑" panose="020B0503020204020204" pitchFamily="34" charset="-122"/>
                <a:ea typeface="微软雅黑" panose="020B0503020204020204" pitchFamily="34" charset="-122"/>
              </a:rPr>
              <a:t>变化</a:t>
            </a:r>
            <a:r>
              <a:rPr lang="zh-CN" altLang="en-US" sz="2400" b="1" dirty="0">
                <a:latin typeface="微软雅黑" panose="020B0503020204020204" pitchFamily="34" charset="-122"/>
                <a:ea typeface="微软雅黑" panose="020B0503020204020204" pitchFamily="34" charset="-122"/>
              </a:rPr>
              <a:t>胜过</a:t>
            </a:r>
            <a:r>
              <a:rPr lang="zh-CN" altLang="en-US" sz="2400" b="1" dirty="0">
                <a:solidFill>
                  <a:srgbClr val="FF0000"/>
                </a:solidFill>
                <a:latin typeface="微软雅黑" panose="020B0503020204020204" pitchFamily="34" charset="-122"/>
                <a:ea typeface="微软雅黑" panose="020B0503020204020204" pitchFamily="34" charset="-122"/>
              </a:rPr>
              <a:t>遵循</a:t>
            </a:r>
            <a:r>
              <a:rPr lang="zh-CN" altLang="en-US" sz="2400" b="1" dirty="0" smtClean="0">
                <a:solidFill>
                  <a:srgbClr val="FF0000"/>
                </a:solidFill>
                <a:latin typeface="微软雅黑" panose="020B0503020204020204" pitchFamily="34" charset="-122"/>
                <a:ea typeface="微软雅黑" panose="020B0503020204020204" pitchFamily="34" charset="-122"/>
              </a:rPr>
              <a:t>计划</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962775" y="2596137"/>
            <a:ext cx="4124324" cy="4176137"/>
          </a:xfrm>
          <a:prstGeom prst="rect">
            <a:avLst/>
          </a:prstGeom>
        </p:spPr>
      </p:pic>
    </p:spTree>
    <p:extLst>
      <p:ext uri="{BB962C8B-B14F-4D97-AF65-F5344CB8AC3E}">
        <p14:creationId xmlns:p14="http://schemas.microsoft.com/office/powerpoint/2010/main" val="355330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敏捷</a:t>
            </a:r>
            <a:r>
              <a:rPr lang="zh-CN" altLang="en-US" sz="3600" dirty="0" smtClean="0">
                <a:latin typeface="微软雅黑" panose="020B0503020204020204" pitchFamily="34" charset="-122"/>
                <a:ea typeface="微软雅黑" panose="020B0503020204020204" pitchFamily="34" charset="-122"/>
              </a:rPr>
              <a:t>过程模型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任何一个敏捷过程都可以由所强调的</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个关键假设识别出来，这</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个假设可适用于大多数软件</a:t>
            </a:r>
            <a:r>
              <a:rPr lang="zh-CN" altLang="en-US" sz="2400" b="1" dirty="0" smtClean="0">
                <a:latin typeface="微软雅黑" panose="020B0503020204020204" pitchFamily="34" charset="-122"/>
                <a:ea typeface="微软雅黑" panose="020B0503020204020204" pitchFamily="34" charset="-122"/>
              </a:rPr>
              <a:t>项目：</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提前</a:t>
            </a:r>
            <a:r>
              <a:rPr lang="zh-CN" altLang="en-US" sz="2400" b="1" dirty="0">
                <a:latin typeface="微软雅黑" panose="020B0503020204020204" pitchFamily="34" charset="-122"/>
                <a:ea typeface="微软雅黑" panose="020B0503020204020204" pitchFamily="34" charset="-122"/>
              </a:rPr>
              <a:t>预测哪些需求是稳定的、哪些需求会变化非常困难。同样的，预测项目进行中客户优先级的变化也很</a:t>
            </a:r>
            <a:r>
              <a:rPr lang="zh-CN" altLang="en-US" sz="2400" b="1" dirty="0" smtClean="0">
                <a:latin typeface="微软雅黑" panose="020B0503020204020204" pitchFamily="34" charset="-122"/>
                <a:ea typeface="微软雅黑" panose="020B0503020204020204" pitchFamily="34" charset="-122"/>
              </a:rPr>
              <a:t>困难</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对</a:t>
            </a:r>
            <a:r>
              <a:rPr lang="zh-CN" altLang="en-US" sz="2400" b="1" dirty="0">
                <a:latin typeface="微软雅黑" panose="020B0503020204020204" pitchFamily="34" charset="-122"/>
                <a:ea typeface="微软雅黑" panose="020B0503020204020204" pitchFamily="34" charset="-122"/>
              </a:rPr>
              <a:t>很多软件，设计和构建是交错进行的。事实上，两种活动应当顺序开展以保证通过构建实施来验证设计模型，而在通过构建验证之前很难估计应该设计到什么</a:t>
            </a:r>
            <a:r>
              <a:rPr lang="zh-CN" altLang="en-US" sz="2400" b="1" dirty="0" smtClean="0">
                <a:latin typeface="微软雅黑" panose="020B0503020204020204" pitchFamily="34" charset="-122"/>
                <a:ea typeface="微软雅黑" panose="020B0503020204020204" pitchFamily="34" charset="-122"/>
              </a:rPr>
              <a:t>程度</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从</a:t>
            </a:r>
            <a:r>
              <a:rPr lang="zh-CN" altLang="en-US" sz="2400" b="1" dirty="0">
                <a:latin typeface="微软雅黑" panose="020B0503020204020204" pitchFamily="34" charset="-122"/>
                <a:ea typeface="微软雅黑" panose="020B0503020204020204" pitchFamily="34" charset="-122"/>
              </a:rPr>
              <a:t>制订计划的角度来看，分析、设计、构建和测试并不像我们所设想的那么容易</a:t>
            </a:r>
            <a:r>
              <a:rPr lang="zh-CN" altLang="en-US" sz="2400" b="1" dirty="0" smtClean="0">
                <a:latin typeface="微软雅黑" panose="020B0503020204020204" pitchFamily="34" charset="-122"/>
                <a:ea typeface="微软雅黑" panose="020B0503020204020204" pitchFamily="34" charset="-122"/>
              </a:rPr>
              <a:t>预测</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011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敏捷原则</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我们</a:t>
            </a:r>
            <a:r>
              <a:rPr lang="zh-CN" altLang="en-US" sz="2400" b="1" dirty="0">
                <a:latin typeface="微软雅黑" panose="020B0503020204020204" pitchFamily="34" charset="-122"/>
                <a:ea typeface="微软雅黑" panose="020B0503020204020204" pitchFamily="34" charset="-122"/>
              </a:rPr>
              <a:t>最优先要做的是通过尽早、持续交付有价值的软件来使客户</a:t>
            </a:r>
            <a:r>
              <a:rPr lang="zh-CN" altLang="en-US" sz="2400" b="1" dirty="0" smtClean="0">
                <a:latin typeface="微软雅黑" panose="020B0503020204020204" pitchFamily="34" charset="-122"/>
                <a:ea typeface="微软雅黑" panose="020B0503020204020204" pitchFamily="34" charset="-122"/>
              </a:rPr>
              <a:t>满意</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即使</a:t>
            </a:r>
            <a:r>
              <a:rPr lang="zh-CN" altLang="en-US" sz="2400" b="1" dirty="0">
                <a:latin typeface="微软雅黑" panose="020B0503020204020204" pitchFamily="34" charset="-122"/>
                <a:ea typeface="微软雅黑" panose="020B0503020204020204" pitchFamily="34" charset="-122"/>
              </a:rPr>
              <a:t>在开发的后期，也欢迎需求变更。敏捷过程利用变更为客户创造竞争</a:t>
            </a:r>
            <a:r>
              <a:rPr lang="zh-CN" altLang="en-US" sz="2400" b="1" dirty="0" smtClean="0">
                <a:latin typeface="微软雅黑" panose="020B0503020204020204" pitchFamily="34" charset="-122"/>
                <a:ea typeface="微软雅黑" panose="020B0503020204020204" pitchFamily="34" charset="-122"/>
              </a:rPr>
              <a:t>优势</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经常</a:t>
            </a:r>
            <a:r>
              <a:rPr lang="zh-CN" altLang="en-US" sz="2400" b="1" dirty="0">
                <a:latin typeface="微软雅黑" panose="020B0503020204020204" pitchFamily="34" charset="-122"/>
                <a:ea typeface="微软雅黑" panose="020B0503020204020204" pitchFamily="34" charset="-122"/>
              </a:rPr>
              <a:t>交付可运行软件，交付的间隔可以从几个星期到几个月，交付的时间间隔</a:t>
            </a:r>
            <a:r>
              <a:rPr lang="zh-CN" altLang="en-US" sz="2400" b="1" dirty="0" smtClean="0">
                <a:latin typeface="微软雅黑" panose="020B0503020204020204" pitchFamily="34" charset="-122"/>
                <a:ea typeface="微软雅黑" panose="020B0503020204020204" pitchFamily="34" charset="-122"/>
              </a:rPr>
              <a:t>越短越好</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整个项目开发期间，业务人员和开发人员必须天天都在一起</a:t>
            </a:r>
            <a:r>
              <a:rPr lang="zh-CN" altLang="en-US" sz="2400" b="1" dirty="0" smtClean="0">
                <a:latin typeface="微软雅黑" panose="020B0503020204020204" pitchFamily="34" charset="-122"/>
                <a:ea typeface="微软雅黑" panose="020B0503020204020204" pitchFamily="34" charset="-122"/>
              </a:rPr>
              <a:t>工作</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围绕</a:t>
            </a:r>
            <a:r>
              <a:rPr lang="zh-CN" altLang="en-US" sz="2400" b="1" dirty="0">
                <a:latin typeface="微软雅黑" panose="020B0503020204020204" pitchFamily="34" charset="-122"/>
                <a:ea typeface="微软雅黑" panose="020B0503020204020204" pitchFamily="34" charset="-122"/>
              </a:rPr>
              <a:t>有积极性的个人构建项目。给他们提供所需的环境和支持，并且信任他们能够完成</a:t>
            </a:r>
            <a:r>
              <a:rPr lang="zh-CN" altLang="en-US" sz="2400" b="1" dirty="0" smtClean="0">
                <a:latin typeface="微软雅黑" panose="020B0503020204020204" pitchFamily="34" charset="-122"/>
                <a:ea typeface="微软雅黑" panose="020B0503020204020204" pitchFamily="34" charset="-122"/>
              </a:rPr>
              <a:t>工作</a:t>
            </a:r>
            <a:endParaRPr lang="zh-CN" altLang="en-US"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35860" y="447675"/>
            <a:ext cx="3560440" cy="6262687"/>
          </a:xfrm>
          <a:prstGeom prst="rect">
            <a:avLst/>
          </a:prstGeom>
        </p:spPr>
      </p:pic>
    </p:spTree>
    <p:extLst>
      <p:ext uri="{BB962C8B-B14F-4D97-AF65-F5344CB8AC3E}">
        <p14:creationId xmlns:p14="http://schemas.microsoft.com/office/powerpoint/2010/main" val="28148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smtClean="0">
                <a:latin typeface="Bahnschrift SemiBold Condensed" panose="020B0502040204020203" pitchFamily="34" charset="0"/>
              </a:rPr>
              <a:t>软件危机</a:t>
            </a:r>
            <a:endParaRPr lang="en-US" altLang="zh-CN" sz="6600" b="1" dirty="0" smtClean="0">
              <a:latin typeface="Bahnschrift SemiBold Condensed" panose="020B0502040204020203" pitchFamily="34" charset="0"/>
            </a:endParaRPr>
          </a:p>
          <a:p>
            <a:pPr algn="ctr"/>
            <a:r>
              <a:rPr lang="en-US" altLang="zh-CN" sz="6600" b="1" dirty="0">
                <a:latin typeface="Bahnschrift SemiBold Condensed" panose="020B0502040204020203" pitchFamily="34" charset="0"/>
              </a:rPr>
              <a:t>Software Crisis</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4643773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敏捷原则</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startAt="7"/>
              <a:defRPr/>
            </a:pPr>
            <a:r>
              <a:rPr lang="zh-CN" altLang="en-US" sz="2400" b="1" dirty="0">
                <a:latin typeface="微软雅黑" panose="020B0503020204020204" pitchFamily="34" charset="-122"/>
                <a:ea typeface="微软雅黑" panose="020B0503020204020204" pitchFamily="34" charset="-122"/>
              </a:rPr>
              <a:t>在团队内部，最富有效果和效率的信息传递方法是面对面</a:t>
            </a:r>
            <a:r>
              <a:rPr lang="zh-CN" altLang="en-US" sz="2400" b="1" dirty="0" smtClean="0">
                <a:latin typeface="微软雅黑" panose="020B0503020204020204" pitchFamily="34" charset="-122"/>
                <a:ea typeface="微软雅黑" panose="020B0503020204020204" pitchFamily="34" charset="-122"/>
              </a:rPr>
              <a:t>交谈</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可</a:t>
            </a:r>
            <a:r>
              <a:rPr lang="zh-CN" altLang="en-US" sz="2400" b="1" dirty="0">
                <a:latin typeface="微软雅黑" panose="020B0503020204020204" pitchFamily="34" charset="-122"/>
                <a:ea typeface="微软雅黑" panose="020B0503020204020204" pitchFamily="34" charset="-122"/>
              </a:rPr>
              <a:t>运行软件是进度的首要度量</a:t>
            </a:r>
            <a:r>
              <a:rPr lang="zh-CN" altLang="en-US" sz="2400" b="1" dirty="0" smtClean="0">
                <a:latin typeface="微软雅黑" panose="020B0503020204020204" pitchFamily="34" charset="-122"/>
                <a:ea typeface="微软雅黑" panose="020B0503020204020204" pitchFamily="34" charset="-122"/>
              </a:rPr>
              <a:t>标准</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敏捷</a:t>
            </a:r>
            <a:r>
              <a:rPr lang="zh-CN" altLang="en-US" sz="2400" b="1" dirty="0">
                <a:latin typeface="微软雅黑" panose="020B0503020204020204" pitchFamily="34" charset="-122"/>
                <a:ea typeface="微软雅黑" panose="020B0503020204020204" pitchFamily="34" charset="-122"/>
              </a:rPr>
              <a:t>过程提倡可持续的开发速度。责任人、开发者和用户应该能够保持一种长期、稳定的开发</a:t>
            </a:r>
            <a:r>
              <a:rPr lang="zh-CN" altLang="en-US" sz="2400" b="1" dirty="0" smtClean="0">
                <a:latin typeface="微软雅黑" panose="020B0503020204020204" pitchFamily="34" charset="-122"/>
                <a:ea typeface="微软雅黑" panose="020B0503020204020204" pitchFamily="34" charset="-122"/>
              </a:rPr>
              <a:t>速度</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不断</a:t>
            </a:r>
            <a:r>
              <a:rPr lang="zh-CN" altLang="en-US" sz="2400" b="1" dirty="0">
                <a:latin typeface="微软雅黑" panose="020B0503020204020204" pitchFamily="34" charset="-122"/>
                <a:ea typeface="微软雅黑" panose="020B0503020204020204" pitchFamily="34" charset="-122"/>
              </a:rPr>
              <a:t>地关注优秀的技能和好的设计会增强敏捷</a:t>
            </a:r>
            <a:r>
              <a:rPr lang="zh-CN" altLang="en-US" sz="2400" b="1" dirty="0" smtClean="0">
                <a:latin typeface="微软雅黑" panose="020B0503020204020204" pitchFamily="34" charset="-122"/>
                <a:ea typeface="微软雅黑" panose="020B0503020204020204" pitchFamily="34" charset="-122"/>
              </a:rPr>
              <a:t>能力</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简单</a:t>
            </a:r>
            <a:r>
              <a:rPr lang="zh-CN" altLang="en-US" sz="2400" b="1" dirty="0">
                <a:latin typeface="微软雅黑" panose="020B0503020204020204" pitchFamily="34" charset="-122"/>
                <a:ea typeface="微软雅黑" panose="020B0503020204020204" pitchFamily="34" charset="-122"/>
              </a:rPr>
              <a:t>是必要</a:t>
            </a:r>
            <a:r>
              <a:rPr lang="zh-CN" altLang="en-US" sz="2400" b="1" dirty="0" smtClean="0">
                <a:latin typeface="微软雅黑" panose="020B0503020204020204" pitchFamily="34" charset="-122"/>
                <a:ea typeface="微软雅黑" panose="020B0503020204020204" pitchFamily="34" charset="-122"/>
              </a:rPr>
              <a:t>的</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好的</a:t>
            </a:r>
            <a:r>
              <a:rPr lang="zh-CN" altLang="en-US" sz="2400" b="1" dirty="0">
                <a:latin typeface="微软雅黑" panose="020B0503020204020204" pitchFamily="34" charset="-122"/>
                <a:ea typeface="微软雅黑" panose="020B0503020204020204" pitchFamily="34" charset="-122"/>
              </a:rPr>
              <a:t>架构、需求和设计出自于自组织</a:t>
            </a:r>
            <a:r>
              <a:rPr lang="zh-CN" altLang="en-US" sz="2400" b="1" dirty="0" smtClean="0">
                <a:latin typeface="微软雅黑" panose="020B0503020204020204" pitchFamily="34" charset="-122"/>
                <a:ea typeface="微软雅黑" panose="020B0503020204020204" pitchFamily="34" charset="-122"/>
              </a:rPr>
              <a:t>团队</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每</a:t>
            </a:r>
            <a:r>
              <a:rPr lang="zh-CN" altLang="en-US" sz="2400" b="1" dirty="0">
                <a:latin typeface="微软雅黑" panose="020B0503020204020204" pitchFamily="34" charset="-122"/>
                <a:ea typeface="微软雅黑" panose="020B0503020204020204" pitchFamily="34" charset="-122"/>
              </a:rPr>
              <a:t>隔一定时间，团队会反省如何才能更有效地工作，并相应调整自己的</a:t>
            </a:r>
            <a:r>
              <a:rPr lang="zh-CN" altLang="en-US" sz="2400" b="1" dirty="0" smtClean="0">
                <a:latin typeface="微软雅黑" panose="020B0503020204020204" pitchFamily="34" charset="-122"/>
                <a:ea typeface="微软雅黑" panose="020B0503020204020204" pitchFamily="34" charset="-122"/>
              </a:rPr>
              <a:t>行为</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700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fontScale="92500"/>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极限编程（</a:t>
            </a:r>
            <a:r>
              <a:rPr lang="en-US" altLang="zh-CN" sz="3600" dirty="0" err="1">
                <a:latin typeface="微软雅黑" panose="020B0503020204020204" pitchFamily="34" charset="-122"/>
                <a:ea typeface="微软雅黑" panose="020B0503020204020204" pitchFamily="34" charset="-122"/>
              </a:rPr>
              <a:t>eXtreme</a:t>
            </a:r>
            <a:r>
              <a:rPr lang="en-US" altLang="zh-CN" sz="3600" dirty="0">
                <a:latin typeface="微软雅黑" panose="020B0503020204020204" pitchFamily="34" charset="-122"/>
                <a:ea typeface="微软雅黑" panose="020B0503020204020204" pitchFamily="34" charset="-122"/>
              </a:rPr>
              <a:t> Programming</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XP</a:t>
            </a:r>
            <a:r>
              <a:rPr lang="zh-CN" altLang="en-US" sz="3600" dirty="0">
                <a:latin typeface="微软雅黑" panose="020B0503020204020204" pitchFamily="34" charset="-122"/>
                <a:ea typeface="微软雅黑" panose="020B0503020204020204" pitchFamily="34" charset="-122"/>
              </a:rPr>
              <a:t>）</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848617"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使用最广泛的敏捷过程，最初由</a:t>
            </a:r>
            <a:r>
              <a:rPr lang="en-US" altLang="zh-CN" sz="2400" b="1" dirty="0">
                <a:latin typeface="微软雅黑" panose="020B0503020204020204" pitchFamily="34" charset="-122"/>
                <a:ea typeface="微软雅黑" panose="020B0503020204020204" pitchFamily="34" charset="-122"/>
              </a:rPr>
              <a:t>Kent Beck</a:t>
            </a:r>
            <a:r>
              <a:rPr lang="zh-CN" altLang="en-US" sz="2400" b="1" dirty="0" smtClean="0">
                <a:latin typeface="微软雅黑" panose="020B0503020204020204" pitchFamily="34" charset="-122"/>
                <a:ea typeface="微软雅黑" panose="020B0503020204020204" pitchFamily="34" charset="-122"/>
              </a:rPr>
              <a:t>提出</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en-US" altLang="zh-CN" sz="2400" b="1" dirty="0" smtClean="0">
                <a:latin typeface="微软雅黑" panose="020B0503020204020204" pitchFamily="34" charset="-122"/>
                <a:ea typeface="微软雅黑" panose="020B0503020204020204" pitchFamily="34" charset="-122"/>
              </a:rPr>
              <a:t>XP</a:t>
            </a:r>
            <a:r>
              <a:rPr lang="zh-CN" altLang="en-US" sz="2400" b="1" dirty="0">
                <a:latin typeface="微软雅黑" panose="020B0503020204020204" pitchFamily="34" charset="-122"/>
                <a:ea typeface="微软雅黑" panose="020B0503020204020204" pitchFamily="34" charset="-122"/>
              </a:rPr>
              <a:t>包含了策划、设计、编码和测试</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个框架活动的规则和实践</a:t>
            </a:r>
          </a:p>
        </p:txBody>
      </p:sp>
      <p:pic>
        <p:nvPicPr>
          <p:cNvPr id="2" name="图片 1"/>
          <p:cNvPicPr>
            <a:picLocks noChangeAspect="1"/>
          </p:cNvPicPr>
          <p:nvPr/>
        </p:nvPicPr>
        <p:blipFill rotWithShape="1">
          <a:blip r:embed="rId3"/>
          <a:srcRect t="22853"/>
          <a:stretch/>
        </p:blipFill>
        <p:spPr>
          <a:xfrm>
            <a:off x="2915369" y="2859340"/>
            <a:ext cx="5713266" cy="3693860"/>
          </a:xfrm>
          <a:prstGeom prst="rect">
            <a:avLst/>
          </a:prstGeom>
        </p:spPr>
      </p:pic>
    </p:spTree>
    <p:extLst>
      <p:ext uri="{BB962C8B-B14F-4D97-AF65-F5344CB8AC3E}">
        <p14:creationId xmlns:p14="http://schemas.microsoft.com/office/powerpoint/2010/main" val="230225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策划</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8" y="154497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开始于建立“用户故事”</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敏捷团队评估每一个故事并给出成本（</a:t>
            </a:r>
            <a:r>
              <a:rPr lang="en-US" altLang="zh-CN" sz="2400" b="1" dirty="0">
                <a:latin typeface="微软雅黑" panose="020B0503020204020204" pitchFamily="34" charset="-122"/>
                <a:ea typeface="微软雅黑" panose="020B0503020204020204" pitchFamily="34" charset="-122"/>
              </a:rPr>
              <a:t>cost</a:t>
            </a:r>
            <a:r>
              <a:rPr lang="zh-CN" altLang="en-US" sz="2400" b="1" dirty="0">
                <a:latin typeface="微软雅黑" panose="020B0503020204020204" pitchFamily="34" charset="-122"/>
                <a:ea typeface="微软雅黑" panose="020B0503020204020204" pitchFamily="34" charset="-122"/>
              </a:rPr>
              <a:t>）</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故事被分组用于可交付增量</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对发布日期做出承诺</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在第一个发行版本（软件增量）之后，“项目速度” 用于帮助建立后续发行版本（软件增量）的发布日期</a:t>
            </a:r>
          </a:p>
        </p:txBody>
      </p:sp>
    </p:spTree>
    <p:extLst>
      <p:ext uri="{BB962C8B-B14F-4D97-AF65-F5344CB8AC3E}">
        <p14:creationId xmlns:p14="http://schemas.microsoft.com/office/powerpoint/2010/main" val="374624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设计</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8" y="154497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en-US" altLang="zh-CN" sz="2400" b="1" dirty="0">
                <a:latin typeface="微软雅黑" panose="020B0503020204020204" pitchFamily="34" charset="-122"/>
                <a:ea typeface="微软雅黑" panose="020B0503020204020204" pitchFamily="34" charset="-122"/>
              </a:rPr>
              <a:t>XP</a:t>
            </a:r>
            <a:r>
              <a:rPr lang="zh-CN" altLang="en-US" sz="2400" b="1" dirty="0">
                <a:latin typeface="微软雅黑" panose="020B0503020204020204" pitchFamily="34" charset="-122"/>
                <a:ea typeface="微软雅黑" panose="020B0503020204020204" pitchFamily="34" charset="-122"/>
              </a:rPr>
              <a:t>设计严格遵循保持简洁（</a:t>
            </a:r>
            <a:r>
              <a:rPr lang="en-US" altLang="zh-CN" sz="2400" b="1" dirty="0">
                <a:latin typeface="微软雅黑" panose="020B0503020204020204" pitchFamily="34" charset="-122"/>
                <a:ea typeface="微软雅黑" panose="020B0503020204020204" pitchFamily="34" charset="-122"/>
              </a:rPr>
              <a:t>keep it simple</a:t>
            </a:r>
            <a:r>
              <a:rPr lang="zh-CN" altLang="en-US"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KIS</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原则，通常更愿意使用简单设计而不是更为复杂的</a:t>
            </a:r>
            <a:r>
              <a:rPr lang="zh-CN" altLang="en-US" sz="2400" b="1" dirty="0" smtClean="0">
                <a:latin typeface="微软雅黑" panose="020B0503020204020204" pitchFamily="34" charset="-122"/>
                <a:ea typeface="微软雅黑" panose="020B0503020204020204" pitchFamily="34" charset="-122"/>
              </a:rPr>
              <a:t>表述</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鼓励</a:t>
            </a:r>
            <a:r>
              <a:rPr lang="zh-CN" altLang="en-US" sz="2400" b="1" dirty="0">
                <a:latin typeface="微软雅黑" panose="020B0503020204020204" pitchFamily="34" charset="-122"/>
                <a:ea typeface="微软雅黑" panose="020B0503020204020204" pitchFamily="34" charset="-122"/>
              </a:rPr>
              <a:t>使用类</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责任</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协作者（</a:t>
            </a:r>
            <a:r>
              <a:rPr lang="en-US" altLang="zh-CN" sz="2400" b="1" dirty="0" smtClean="0">
                <a:latin typeface="微软雅黑" panose="020B0503020204020204" pitchFamily="34" charset="-122"/>
                <a:ea typeface="微软雅黑" panose="020B0503020204020204" pitchFamily="34" charset="-122"/>
              </a:rPr>
              <a:t>Class-Responsibility-Collaborator ,CRC </a:t>
            </a:r>
            <a:r>
              <a:rPr lang="zh-CN" altLang="en-US" sz="2400" b="1" dirty="0" smtClean="0">
                <a:latin typeface="微软雅黑" panose="020B0503020204020204" pitchFamily="34" charset="-122"/>
                <a:ea typeface="微软雅黑" panose="020B0503020204020204" pitchFamily="34" charset="-122"/>
              </a:rPr>
              <a:t>）卡，作为面向对象环境中识别和组织类的有效机制</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在设计中遇到困难</a:t>
            </a:r>
            <a:r>
              <a:rPr lang="en-US" altLang="zh-CN" sz="2400" b="1" dirty="0">
                <a:latin typeface="微软雅黑" panose="020B0503020204020204" pitchFamily="34" charset="-122"/>
                <a:ea typeface="微软雅黑" panose="020B0503020204020204" pitchFamily="34" charset="-122"/>
              </a:rPr>
              <a:t>, XP</a:t>
            </a:r>
            <a:r>
              <a:rPr lang="zh-CN" altLang="en-US" sz="2400" b="1" dirty="0">
                <a:latin typeface="微软雅黑" panose="020B0503020204020204" pitchFamily="34" charset="-122"/>
                <a:ea typeface="微软雅黑" panose="020B0503020204020204" pitchFamily="34" charset="-122"/>
              </a:rPr>
              <a:t>推荐立即建立这部分设计的可执行原型，实现并评估设计原型</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鼓励“重构”</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一种迭代的改进内部程序设计的方法</a:t>
            </a:r>
          </a:p>
        </p:txBody>
      </p:sp>
    </p:spTree>
    <p:extLst>
      <p:ext uri="{BB962C8B-B14F-4D97-AF65-F5344CB8AC3E}">
        <p14:creationId xmlns:p14="http://schemas.microsoft.com/office/powerpoint/2010/main" val="117944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编码</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8" y="154497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en-US" altLang="zh-CN" sz="2400" b="1" dirty="0" smtClean="0">
                <a:latin typeface="微软雅黑" panose="020B0503020204020204" pitchFamily="34" charset="-122"/>
                <a:ea typeface="微软雅黑" panose="020B0503020204020204" pitchFamily="34" charset="-122"/>
              </a:rPr>
              <a:t>XP</a:t>
            </a:r>
            <a:r>
              <a:rPr lang="zh-CN" altLang="en-US" sz="2400" b="1" dirty="0">
                <a:latin typeface="微软雅黑" panose="020B0503020204020204" pitchFamily="34" charset="-122"/>
                <a:ea typeface="微软雅黑" panose="020B0503020204020204" pitchFamily="34" charset="-122"/>
              </a:rPr>
              <a:t>建议在开始编码之前为每一个故事开发一系列</a:t>
            </a:r>
            <a:r>
              <a:rPr lang="zh-CN" altLang="en-US" sz="2400" b="1" dirty="0" smtClean="0">
                <a:latin typeface="微软雅黑" panose="020B0503020204020204" pitchFamily="34" charset="-122"/>
                <a:ea typeface="微软雅黑" panose="020B0503020204020204" pitchFamily="34" charset="-122"/>
              </a:rPr>
              <a:t>单元测试，一旦建立起单元测试，开发者就能够将精力集中在为通过单元测试而必须实现的内容上。一旦编码完成，就可以立即完成单元测试，从而向开发者提供及时反馈</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鼓励 </a:t>
            </a:r>
            <a:r>
              <a:rPr lang="zh-CN" altLang="en-US" sz="2400" b="1" dirty="0" smtClean="0">
                <a:latin typeface="微软雅黑" panose="020B0503020204020204" pitchFamily="34" charset="-122"/>
                <a:ea typeface="微软雅黑" panose="020B0503020204020204" pitchFamily="34" charset="-122"/>
              </a:rPr>
              <a:t>“结对编程”，这是</a:t>
            </a:r>
            <a:r>
              <a:rPr lang="en-US" altLang="zh-CN" sz="2400" b="1" dirty="0" smtClean="0">
                <a:latin typeface="微软雅黑" panose="020B0503020204020204" pitchFamily="34" charset="-122"/>
                <a:ea typeface="微软雅黑" panose="020B0503020204020204" pitchFamily="34" charset="-122"/>
              </a:rPr>
              <a:t>XP</a:t>
            </a:r>
            <a:r>
              <a:rPr lang="zh-CN" altLang="en-US" sz="2400" b="1" dirty="0" smtClean="0">
                <a:latin typeface="微软雅黑" panose="020B0503020204020204" pitchFamily="34" charset="-122"/>
                <a:ea typeface="微软雅黑" panose="020B0503020204020204" pitchFamily="34" charset="-122"/>
              </a:rPr>
              <a:t>中被讨论最多的方面之一。</a:t>
            </a:r>
            <a:r>
              <a:rPr lang="en-US" altLang="zh-CN" sz="2400" b="1" dirty="0" smtClean="0">
                <a:latin typeface="微软雅黑" panose="020B0503020204020204" pitchFamily="34" charset="-122"/>
                <a:ea typeface="微软雅黑" panose="020B0503020204020204" pitchFamily="34" charset="-122"/>
              </a:rPr>
              <a:t>XP</a:t>
            </a:r>
            <a:r>
              <a:rPr lang="zh-CN" altLang="en-US" sz="2400" b="1" dirty="0" smtClean="0">
                <a:latin typeface="微软雅黑" panose="020B0503020204020204" pitchFamily="34" charset="-122"/>
                <a:ea typeface="微软雅黑" panose="020B0503020204020204" pitchFamily="34" charset="-122"/>
              </a:rPr>
              <a:t>建议两个人面对同一台计算机共同为一个故事开发代码，这一方案提供了实时解决问题和实时质量保证的机制</a:t>
            </a:r>
            <a:endParaRPr lang="zh-CN" altLang="en-US"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23018" y="1620461"/>
            <a:ext cx="8029575" cy="4762500"/>
          </a:xfrm>
          <a:prstGeom prst="rect">
            <a:avLst/>
          </a:prstGeom>
        </p:spPr>
      </p:pic>
    </p:spTree>
    <p:extLst>
      <p:ext uri="{BB962C8B-B14F-4D97-AF65-F5344CB8AC3E}">
        <p14:creationId xmlns:p14="http://schemas.microsoft.com/office/powerpoint/2010/main" val="5778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测试</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8" y="154497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所建立的单元测试应当使用一个可以自动实施的框架（易于执行和可重复），这种方式支持每当代码修改（经常发生）之后就实现一次回归测试策略</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“验收测试” </a:t>
            </a:r>
            <a:r>
              <a:rPr lang="zh-CN" altLang="en-US" sz="2400" b="1" dirty="0">
                <a:latin typeface="微软雅黑" panose="020B0503020204020204" pitchFamily="34" charset="-122"/>
                <a:ea typeface="微软雅黑" panose="020B0503020204020204" pitchFamily="34" charset="-122"/>
              </a:rPr>
              <a:t>由客户定义，将着眼于客户可见的、可评审的系统级的特征和</a:t>
            </a:r>
            <a:r>
              <a:rPr lang="zh-CN" altLang="en-US" sz="2400" b="1" dirty="0" smtClean="0">
                <a:latin typeface="微软雅黑" panose="020B0503020204020204" pitchFamily="34" charset="-122"/>
                <a:ea typeface="微软雅黑" panose="020B0503020204020204" pitchFamily="34" charset="-122"/>
              </a:rPr>
              <a:t>功能</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90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软件开发模型的选择</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8" y="154497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在软件开发过程中，使开发工作受到制约和影响的主要因素在于项目性质和软件开发环境</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应对待软件开发的规模、类型、质量要求、交付工期、需求明确度、投资、可复用性及开发者掌握的资源等情况进行重点分析</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这些内容反映了项目软件的基本特性以及开发环境对开发过程的基本影响</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23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软件开发模型选择的因素</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8" y="154497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软件规模</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软件类型</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软件质量要求</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交付</a:t>
            </a:r>
            <a:r>
              <a:rPr lang="zh-CN" altLang="en-US" sz="2400" b="1" dirty="0" smtClean="0">
                <a:latin typeface="微软雅黑" panose="020B0503020204020204" pitchFamily="34" charset="-122"/>
                <a:ea typeface="微软雅黑" panose="020B0503020204020204" pitchFamily="34" charset="-122"/>
              </a:rPr>
              <a:t>工期</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客户需求明确度</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投资</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可复用性</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开发</a:t>
            </a:r>
            <a:r>
              <a:rPr lang="zh-CN" altLang="en-US" sz="2400" b="1" dirty="0" smtClean="0">
                <a:latin typeface="微软雅黑" panose="020B0503020204020204" pitchFamily="34" charset="-122"/>
                <a:ea typeface="微软雅黑" panose="020B0503020204020204" pitchFamily="34" charset="-122"/>
              </a:rPr>
              <a:t>者掌握的资源</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217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5E4FF5DC-2CC0-43CA-9374-DAD9384FFED9}"/>
              </a:ext>
            </a:extLst>
          </p:cNvPr>
          <p:cNvSpPr txBox="1">
            <a:spLocks/>
          </p:cNvSpPr>
          <p:nvPr/>
        </p:nvSpPr>
        <p:spPr>
          <a:xfrm>
            <a:off x="2543601" y="2745528"/>
            <a:ext cx="1159329" cy="1007993"/>
          </a:xfrm>
          <a:prstGeom prst="rect">
            <a:avLst/>
          </a:prstGeom>
          <a:noFill/>
          <a:ln w="117475">
            <a:noFill/>
          </a:ln>
        </p:spPr>
        <p:txBody>
          <a:bodyPr wrap="none" rtlCol="0">
            <a:prstTxWarp prst="textPlain">
              <a:avLst/>
            </a:prstTxWarp>
            <a:spAutoFit/>
          </a:bodyPr>
          <a:lstStyle/>
          <a:p>
            <a:pPr algn="ctr"/>
            <a:r>
              <a:rPr lang="en-US" altLang="zh-CN" sz="1350" spc="75" dirty="0" smtClean="0">
                <a:latin typeface="Impact" panose="020B0806030902050204" pitchFamily="34" charset="0"/>
                <a:cs typeface="Arial" panose="020B0604020202020204" pitchFamily="34" charset="0"/>
              </a:rPr>
              <a:t>/-2</a:t>
            </a:r>
            <a:endParaRPr lang="zh-CN" altLang="en-US" sz="1350" spc="75" dirty="0">
              <a:latin typeface="Impact" panose="020B0806030902050204" pitchFamily="34" charset="0"/>
              <a:cs typeface="Arial" panose="020B0604020202020204" pitchFamily="34" charset="0"/>
            </a:endParaRPr>
          </a:p>
        </p:txBody>
      </p:sp>
      <p:cxnSp>
        <p:nvCxnSpPr>
          <p:cNvPr id="6" name="直接连接符 6">
            <a:extLst>
              <a:ext uri="{FF2B5EF4-FFF2-40B4-BE49-F238E27FC236}">
                <a16:creationId xmlns:a16="http://schemas.microsoft.com/office/drawing/2014/main" id="{0284599F-3B7B-44BB-B5FC-ACECEDB45037}"/>
              </a:ext>
            </a:extLst>
          </p:cNvPr>
          <p:cNvCxnSpPr>
            <a:cxnSpLocks/>
          </p:cNvCxnSpPr>
          <p:nvPr/>
        </p:nvCxnSpPr>
        <p:spPr>
          <a:xfrm>
            <a:off x="2477452" y="3861746"/>
            <a:ext cx="542980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8A15FB-B196-4903-8713-2878F4A7DE0D}"/>
              </a:ext>
            </a:extLst>
          </p:cNvPr>
          <p:cNvSpPr txBox="1"/>
          <p:nvPr/>
        </p:nvSpPr>
        <p:spPr>
          <a:xfrm>
            <a:off x="3863175" y="2733998"/>
            <a:ext cx="7323440" cy="1031051"/>
          </a:xfrm>
          <a:prstGeom prst="rect">
            <a:avLst/>
          </a:prstGeom>
          <a:noFill/>
        </p:spPr>
        <p:txBody>
          <a:bodyPr wrap="square">
            <a:spAutoFit/>
          </a:bodyPr>
          <a:lstStyle/>
          <a:p>
            <a:pPr>
              <a:spcAft>
                <a:spcPts val="600"/>
              </a:spcAft>
            </a:pPr>
            <a:r>
              <a:rPr lang="zh-CN" altLang="en-US" sz="2800" b="1" dirty="0">
                <a:latin typeface="微软雅黑" panose="020B0503020204020204" pitchFamily="34" charset="-122"/>
                <a:ea typeface="微软雅黑" panose="020B0503020204020204" pitchFamily="34" charset="-122"/>
              </a:rPr>
              <a:t>复习</a:t>
            </a:r>
            <a:endParaRPr lang="en-US" altLang="zh-CN" sz="2800" b="1" dirty="0" smtClean="0">
              <a:latin typeface="微软雅黑" panose="020B0503020204020204" pitchFamily="34" charset="-122"/>
              <a:ea typeface="微软雅黑" panose="020B0503020204020204" pitchFamily="34" charset="-122"/>
            </a:endParaRPr>
          </a:p>
          <a:p>
            <a:pPr>
              <a:spcAft>
                <a:spcPts val="600"/>
              </a:spcAft>
            </a:pPr>
            <a:r>
              <a:rPr lang="en-US" altLang="zh-CN" sz="2800" b="1" dirty="0" smtClean="0">
                <a:latin typeface="微软雅黑" panose="020B0503020204020204" pitchFamily="34" charset="-122"/>
                <a:ea typeface="微软雅黑" panose="020B0503020204020204" pitchFamily="34" charset="-122"/>
              </a:rPr>
              <a:t>Review</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9017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930293"/>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软件开发</a:t>
            </a:r>
            <a:r>
              <a:rPr lang="zh-CN" altLang="en-US" sz="2400" b="1" dirty="0" smtClean="0">
                <a:latin typeface="微软雅黑" panose="020B0503020204020204" pitchFamily="34" charset="-122"/>
                <a:ea typeface="微软雅黑" panose="020B0503020204020204" pitchFamily="34" charset="-122"/>
              </a:rPr>
              <a:t>过程模型能清晰直观的表达开发全过程，明确规定的要完成的主要活动和任务，可以作为软件项目开发的基础</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对于一个具体软件系统来说，应采用合适的开发方法，使用事宜的程序设计语言，组织具有相应技能的开发人员参与，并采用适合的管理方法和手段，对整个开发活动的全过程进行有效的控制</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软件开发过程模型</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9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167862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概括地说，软件工程是指导计算机软件开发和维护的工程学科。</a:t>
            </a:r>
            <a:br>
              <a:rPr lang="zh-CN" altLang="en-US" sz="2800" b="1" dirty="0">
                <a:solidFill>
                  <a:srgbClr val="000000"/>
                </a:solidFill>
                <a:latin typeface="微软雅黑" panose="020B0503020204020204" pitchFamily="34" charset="-122"/>
                <a:ea typeface="微软雅黑" panose="020B0503020204020204" pitchFamily="34" charset="-122"/>
              </a:rPr>
            </a:br>
            <a:r>
              <a:rPr lang="zh-CN" altLang="en-US" sz="2800" b="1" dirty="0">
                <a:solidFill>
                  <a:srgbClr val="000000"/>
                </a:solidFill>
                <a:latin typeface="微软雅黑" panose="020B0503020204020204" pitchFamily="34" charset="-122"/>
                <a:ea typeface="微软雅黑" panose="020B0503020204020204" pitchFamily="34" charset="-122"/>
              </a:rPr>
              <a:t>采用工程的概念、原理、技术和方法来开发与维护软件，把经过时间考验而证明正确的管理技术和当前能够得到的最好的技术方法结合起来，以经济地开发出高质量的软件并有效地维护它，这就是</a:t>
            </a:r>
            <a:r>
              <a:rPr lang="zh-CN" altLang="en-US" sz="2800" b="1" dirty="0" smtClean="0">
                <a:solidFill>
                  <a:srgbClr val="000000"/>
                </a:solidFill>
                <a:latin typeface="微软雅黑" panose="020B0503020204020204" pitchFamily="34" charset="-122"/>
                <a:ea typeface="微软雅黑" panose="020B0503020204020204" pitchFamily="34" charset="-122"/>
              </a:rPr>
              <a:t>软件工程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9846881" y="3568679"/>
            <a:ext cx="2276539" cy="662554"/>
          </a:xfrm>
          <a:prstGeom prst="rect">
            <a:avLst/>
          </a:prstGeom>
        </p:spPr>
        <p:txBody>
          <a:bodyPr wrap="square">
            <a:spAutoFit/>
          </a:bodyPr>
          <a:lstStyle/>
          <a:p>
            <a:pPr lvl="0" algn="just">
              <a:lnSpc>
                <a:spcPct val="150000"/>
              </a:lnSpc>
              <a:defRPr/>
            </a:pPr>
            <a:r>
              <a:rPr lang="zh-CN" altLang="en-US" sz="2800" b="1" dirty="0">
                <a:solidFill>
                  <a:srgbClr val="FF0000"/>
                </a:solidFill>
                <a:latin typeface="微软雅黑" panose="020B0503020204020204" pitchFamily="34" charset="-122"/>
                <a:ea typeface="微软雅黑" panose="020B0503020204020204" pitchFamily="34" charset="-122"/>
              </a:rPr>
              <a:t>软件工程</a:t>
            </a:r>
          </a:p>
        </p:txBody>
      </p:sp>
    </p:spTree>
    <p:extLst>
      <p:ext uri="{BB962C8B-B14F-4D97-AF65-F5344CB8AC3E}">
        <p14:creationId xmlns:p14="http://schemas.microsoft.com/office/powerpoint/2010/main" val="341610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经典的软件开发过程模型</a:t>
            </a:r>
          </a:p>
        </p:txBody>
      </p:sp>
      <p:sp>
        <p:nvSpPr>
          <p:cNvPr id="4" name="Content Placeholder 3">
            <a:extLst>
              <a:ext uri="{FF2B5EF4-FFF2-40B4-BE49-F238E27FC236}">
                <a16:creationId xmlns:a16="http://schemas.microsoft.com/office/drawing/2014/main" id="{476843D2-9693-474C-8D9D-C55FEDD936BD}"/>
              </a:ext>
            </a:extLst>
          </p:cNvPr>
          <p:cNvSpPr txBox="1">
            <a:spLocks/>
          </p:cNvSpPr>
          <p:nvPr/>
        </p:nvSpPr>
        <p:spPr>
          <a:xfrm>
            <a:off x="5507062" y="2628984"/>
            <a:ext cx="3717452" cy="197747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en-US" altLang="zh-CN" sz="2400" b="1" dirty="0" smtClean="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934842" y="1587592"/>
            <a:ext cx="3717452" cy="411734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瀑布模型</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快速原型模型</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增量模型</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螺旋模型</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统一过程</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敏捷过程</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594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385846" y="45961"/>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瀑布模型（</a:t>
            </a:r>
            <a:r>
              <a:rPr lang="en-US" altLang="zh-CN" sz="3600" dirty="0" smtClean="0">
                <a:latin typeface="微软雅黑" panose="020B0503020204020204" pitchFamily="34" charset="-122"/>
                <a:ea typeface="微软雅黑" panose="020B0503020204020204" pitchFamily="34" charset="-122"/>
              </a:rPr>
              <a:t>waterfall </a:t>
            </a:r>
            <a:r>
              <a:rPr lang="en-US" altLang="zh-CN" sz="3600" dirty="0">
                <a:latin typeface="微软雅黑" panose="020B0503020204020204" pitchFamily="34" charset="-122"/>
                <a:ea typeface="微软雅黑" panose="020B0503020204020204" pitchFamily="34" charset="-122"/>
              </a:rPr>
              <a:t>model</a:t>
            </a:r>
            <a:r>
              <a:rPr lang="zh-CN" altLang="en-US" sz="3600" dirty="0" smtClean="0">
                <a:latin typeface="微软雅黑" panose="020B0503020204020204" pitchFamily="34" charset="-122"/>
                <a:ea typeface="微软雅黑" panose="020B0503020204020204" pitchFamily="34" charset="-122"/>
              </a:rPr>
              <a:t>）</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267950" y="1061900"/>
            <a:ext cx="11860789"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世纪</a:t>
            </a:r>
            <a:r>
              <a:rPr lang="en-US" altLang="zh-CN" sz="2400" b="1" dirty="0">
                <a:latin typeface="微软雅黑" panose="020B0503020204020204" pitchFamily="34" charset="-122"/>
                <a:ea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rPr>
              <a:t>年代之前，瀑布模型一直是唯一被广泛采用的生命周期</a:t>
            </a:r>
            <a:r>
              <a:rPr lang="zh-CN" altLang="en-US" sz="2400" b="1" dirty="0" smtClean="0">
                <a:latin typeface="微软雅黑" panose="020B0503020204020204" pitchFamily="34" charset="-122"/>
                <a:ea typeface="微软雅黑" panose="020B0503020204020204" pitchFamily="34" charset="-122"/>
              </a:rPr>
              <a:t>模型，也叫线性顺序模型（</a:t>
            </a:r>
            <a:r>
              <a:rPr lang="en-US" altLang="zh-CN" sz="2400" b="1" dirty="0" smtClean="0">
                <a:latin typeface="微软雅黑" panose="020B0503020204020204" pitchFamily="34" charset="-122"/>
                <a:ea typeface="微软雅黑" panose="020B0503020204020204" pitchFamily="34" charset="-122"/>
              </a:rPr>
              <a:t>linear sequential model</a:t>
            </a:r>
            <a:r>
              <a:rPr lang="zh-CN" altLang="en-US" sz="2400" b="1" dirty="0" smtClean="0">
                <a:latin typeface="微软雅黑" panose="020B0503020204020204" pitchFamily="34" charset="-122"/>
                <a:ea typeface="微软雅黑" panose="020B0503020204020204" pitchFamily="34" charset="-122"/>
              </a:rPr>
              <a:t>），是一个系统的、顺序的软件开发方法</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2" name="AutoShape 2" descr="Waterfall Methodology. Waterfall Methodology | by Chathmini Jayathilaka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stretch>
            <a:fillRect/>
          </a:stretch>
        </p:blipFill>
        <p:spPr>
          <a:xfrm>
            <a:off x="5435950" y="2502408"/>
            <a:ext cx="4762500" cy="3810000"/>
          </a:xfrm>
          <a:prstGeom prst="rect">
            <a:avLst/>
          </a:prstGeom>
        </p:spPr>
      </p:pic>
      <p:pic>
        <p:nvPicPr>
          <p:cNvPr id="2052" name="Picture 4" descr="Waterfall - Wikipedia"/>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672376" y="2388617"/>
            <a:ext cx="3015342" cy="402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29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瀑布模型优点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1032827" y="2168956"/>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可强迫开发人员采用规范化的方法。</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严格地规定了每个阶段必须提交的文档。</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要求每个阶段交出的所有产品都必须是经过验证的</a:t>
            </a:r>
          </a:p>
        </p:txBody>
      </p:sp>
    </p:spTree>
    <p:extLst>
      <p:ext uri="{BB962C8B-B14F-4D97-AF65-F5344CB8AC3E}">
        <p14:creationId xmlns:p14="http://schemas.microsoft.com/office/powerpoint/2010/main" val="308982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瀑布模型缺点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32495" y="1890036"/>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由于瀑布模型几乎完全依赖于书面的规格说明，很可能导致最终开发出的软件产品不能真正满足用户的需要。如果需求规格说明与用户需求之间有差异，就会发生这种</a:t>
            </a:r>
            <a:r>
              <a:rPr lang="zh-CN" altLang="en-US" sz="2400" b="1" dirty="0" smtClean="0">
                <a:latin typeface="微软雅黑" panose="020B0503020204020204" pitchFamily="34" charset="-122"/>
                <a:ea typeface="微软雅黑" panose="020B0503020204020204" pitchFamily="34" charset="-122"/>
              </a:rPr>
              <a:t>情况</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瀑布模型只适用于项目开始时需求已确定的</a:t>
            </a:r>
            <a:r>
              <a:rPr lang="zh-CN" altLang="en-US" sz="2400" b="1" dirty="0" smtClean="0">
                <a:latin typeface="微软雅黑" panose="020B0503020204020204" pitchFamily="34" charset="-122"/>
                <a:ea typeface="微软雅黑" panose="020B0503020204020204" pitchFamily="34" charset="-122"/>
              </a:rPr>
              <a:t>情况</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188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440" y="1322250"/>
            <a:ext cx="3345039" cy="433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快速</a:t>
            </a:r>
            <a:r>
              <a:rPr lang="zh-CN" altLang="en-US" sz="3600" dirty="0" smtClean="0">
                <a:latin typeface="微软雅黑" panose="020B0503020204020204" pitchFamily="34" charset="-122"/>
                <a:ea typeface="微软雅黑" panose="020B0503020204020204" pitchFamily="34" charset="-122"/>
              </a:rPr>
              <a:t>原型模型</a:t>
            </a:r>
            <a:endParaRPr lang="zh-CN" altLang="en-US" sz="3600" dirty="0">
              <a:latin typeface="微软雅黑" panose="020B0503020204020204" pitchFamily="34" charset="-122"/>
              <a:ea typeface="微软雅黑" panose="020B0503020204020204" pitchFamily="34" charset="-122"/>
            </a:endParaRPr>
          </a:p>
        </p:txBody>
      </p:sp>
      <p:pic>
        <p:nvPicPr>
          <p:cNvPr id="6" name="Picture 4" descr="110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73288" y="1223460"/>
            <a:ext cx="3331655"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668190" y="1287598"/>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矩形 9"/>
          <p:cNvSpPr/>
          <p:nvPr/>
        </p:nvSpPr>
        <p:spPr>
          <a:xfrm rot="5400000">
            <a:off x="1701808" y="1991663"/>
            <a:ext cx="656434"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rot="5400000">
            <a:off x="2171708" y="2845005"/>
            <a:ext cx="656434"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p:cNvSpPr/>
          <p:nvPr/>
        </p:nvSpPr>
        <p:spPr>
          <a:xfrm rot="5400000">
            <a:off x="2628753" y="3740355"/>
            <a:ext cx="656434"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p:cNvSpPr/>
          <p:nvPr/>
        </p:nvSpPr>
        <p:spPr>
          <a:xfrm rot="5400000">
            <a:off x="3107742" y="4504959"/>
            <a:ext cx="656434"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3106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快速</a:t>
            </a:r>
            <a:r>
              <a:rPr lang="zh-CN" altLang="en-US" sz="3600" dirty="0" smtClean="0">
                <a:latin typeface="微软雅黑" panose="020B0503020204020204" pitchFamily="34" charset="-122"/>
                <a:ea typeface="微软雅黑" panose="020B0503020204020204" pitchFamily="34" charset="-122"/>
              </a:rPr>
              <a:t>原型模型优点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57733" y="1366700"/>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有助于</a:t>
            </a:r>
            <a:r>
              <a:rPr lang="zh-CN" altLang="en-US" sz="2400" b="1" dirty="0">
                <a:latin typeface="微软雅黑" panose="020B0503020204020204" pitchFamily="34" charset="-122"/>
                <a:ea typeface="微软雅黑" panose="020B0503020204020204" pitchFamily="34" charset="-122"/>
              </a:rPr>
              <a:t>满足用户的真实</a:t>
            </a:r>
            <a:r>
              <a:rPr lang="zh-CN" altLang="en-US" sz="2400" b="1" dirty="0" smtClean="0">
                <a:latin typeface="微软雅黑" panose="020B0503020204020204" pitchFamily="34" charset="-122"/>
                <a:ea typeface="微软雅黑" panose="020B0503020204020204" pitchFamily="34" charset="-122"/>
              </a:rPr>
              <a:t>需求</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原型</a:t>
            </a:r>
            <a:r>
              <a:rPr lang="zh-CN" altLang="en-US" sz="2400" b="1" dirty="0">
                <a:latin typeface="微软雅黑" panose="020B0503020204020204" pitchFamily="34" charset="-122"/>
                <a:ea typeface="微软雅黑" panose="020B0503020204020204" pitchFamily="34" charset="-122"/>
              </a:rPr>
              <a:t>系统已经通过与用户的交互而得到验证，据此产生的规格说明文档能够正确地描述</a:t>
            </a:r>
            <a:r>
              <a:rPr lang="zh-CN" altLang="en-US" sz="2400" b="1" dirty="0" smtClean="0">
                <a:latin typeface="微软雅黑" panose="020B0503020204020204" pitchFamily="34" charset="-122"/>
                <a:ea typeface="微软雅黑" panose="020B0503020204020204" pitchFamily="34" charset="-122"/>
              </a:rPr>
              <a:t>用户需求</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软件产品</a:t>
            </a:r>
            <a:r>
              <a:rPr lang="zh-CN" altLang="en-US" sz="2400" b="1" dirty="0">
                <a:latin typeface="微软雅黑" panose="020B0503020204020204" pitchFamily="34" charset="-122"/>
                <a:ea typeface="微软雅黑" panose="020B0503020204020204" pitchFamily="34" charset="-122"/>
              </a:rPr>
              <a:t>的开发基本上是按线性顺序</a:t>
            </a:r>
            <a:r>
              <a:rPr lang="zh-CN" altLang="en-US" sz="2400" b="1" dirty="0" smtClean="0">
                <a:latin typeface="微软雅黑" panose="020B0503020204020204" pitchFamily="34" charset="-122"/>
                <a:ea typeface="微软雅黑" panose="020B0503020204020204" pitchFamily="34" charset="-122"/>
              </a:rPr>
              <a:t>进行</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因为</a:t>
            </a:r>
            <a:r>
              <a:rPr lang="zh-CN" altLang="en-US" sz="2400" b="1" dirty="0">
                <a:latin typeface="微软雅黑" panose="020B0503020204020204" pitchFamily="34" charset="-122"/>
                <a:ea typeface="微软雅黑" panose="020B0503020204020204" pitchFamily="34" charset="-122"/>
              </a:rPr>
              <a:t>规格说明文档正确地描述了用户需求，因此，在开发过程的后续阶段不会因为发现规格说明文档的错误而进行较大的返工</a:t>
            </a:r>
            <a:endParaRPr lang="en-US" altLang="zh-CN" sz="2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2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快速</a:t>
            </a:r>
            <a:r>
              <a:rPr lang="zh-CN" altLang="en-US" sz="3600" dirty="0" smtClean="0">
                <a:latin typeface="微软雅黑" panose="020B0503020204020204" pitchFamily="34" charset="-122"/>
                <a:ea typeface="微软雅黑" panose="020B0503020204020204" pitchFamily="34" charset="-122"/>
              </a:rPr>
              <a:t>原型模型优点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57733" y="1366700"/>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startAt="5"/>
              <a:defRPr/>
            </a:pPr>
            <a:r>
              <a:rPr lang="zh-CN" altLang="en-US" sz="2400" b="1" dirty="0" smtClean="0">
                <a:latin typeface="微软雅黑" panose="020B0503020204020204" pitchFamily="34" charset="-122"/>
                <a:ea typeface="微软雅黑" panose="020B0503020204020204" pitchFamily="34" charset="-122"/>
              </a:rPr>
              <a:t>开发</a:t>
            </a:r>
            <a:r>
              <a:rPr lang="zh-CN" altLang="en-US" sz="2400" b="1" dirty="0">
                <a:latin typeface="微软雅黑" panose="020B0503020204020204" pitchFamily="34" charset="-122"/>
                <a:ea typeface="微软雅黑" panose="020B0503020204020204" pitchFamily="34" charset="-122"/>
              </a:rPr>
              <a:t>人员通过建立原型系统已经学到了许多东西，因此，在设计和编码阶段发生错误的可能性也比较小，这自然减少了在后续阶段需要改正前面阶段所犯错误的</a:t>
            </a:r>
            <a:r>
              <a:rPr lang="zh-CN" altLang="en-US" sz="2400" b="1" dirty="0" smtClean="0">
                <a:latin typeface="微软雅黑" panose="020B0503020204020204" pitchFamily="34" charset="-122"/>
                <a:ea typeface="微软雅黑" panose="020B0503020204020204" pitchFamily="34" charset="-122"/>
              </a:rPr>
              <a:t>可能性</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5"/>
              <a:defRPr/>
            </a:pPr>
            <a:r>
              <a:rPr lang="zh-CN" altLang="en-US" sz="2400" b="1" dirty="0" smtClean="0">
                <a:latin typeface="微软雅黑" panose="020B0503020204020204" pitchFamily="34" charset="-122"/>
                <a:ea typeface="微软雅黑" panose="020B0503020204020204" pitchFamily="34" charset="-122"/>
              </a:rPr>
              <a:t>快速原型的突出特点是“快速”。开发人员应该尽可能快地建造出原型系统，以加速软件开发过程，节约软件开发成本</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5"/>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565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增量</a:t>
            </a:r>
            <a:r>
              <a:rPr lang="zh-CN" altLang="en-US" sz="3600" dirty="0" smtClean="0">
                <a:latin typeface="微软雅黑" panose="020B0503020204020204" pitchFamily="34" charset="-122"/>
                <a:ea typeface="微软雅黑" panose="020B0503020204020204" pitchFamily="34" charset="-122"/>
              </a:rPr>
              <a:t>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09491" y="1590987"/>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增量模型也称为渐增</a:t>
            </a:r>
            <a:r>
              <a:rPr lang="zh-CN" altLang="en-US" sz="2400" b="1" dirty="0" smtClean="0">
                <a:latin typeface="微软雅黑" panose="020B0503020204020204" pitchFamily="34" charset="-122"/>
                <a:ea typeface="微软雅黑" panose="020B0503020204020204" pitchFamily="34" charset="-122"/>
              </a:rPr>
              <a:t>模型（</a:t>
            </a:r>
            <a:r>
              <a:rPr lang="en-US" altLang="zh-CN" sz="2400" b="1" dirty="0" smtClean="0">
                <a:latin typeface="微软雅黑" panose="020B0503020204020204" pitchFamily="34" charset="-122"/>
                <a:ea typeface="微软雅黑" panose="020B0503020204020204" pitchFamily="34" charset="-122"/>
              </a:rPr>
              <a:t>incremental model</a:t>
            </a: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a:t>
            </a:r>
            <a:r>
              <a:rPr lang="en-US" altLang="zh-CN" sz="2400" b="1" dirty="0">
                <a:latin typeface="微软雅黑" panose="020B0503020204020204" pitchFamily="34" charset="-122"/>
                <a:ea typeface="微软雅黑" panose="020B0503020204020204" pitchFamily="34" charset="-122"/>
              </a:rPr>
              <a:t>Mills</a:t>
            </a:r>
            <a:r>
              <a:rPr lang="zh-CN" altLang="en-US" sz="2400" b="1" dirty="0">
                <a:latin typeface="微软雅黑" panose="020B0503020204020204" pitchFamily="34" charset="-122"/>
                <a:ea typeface="微软雅黑" panose="020B0503020204020204" pitchFamily="34" charset="-122"/>
              </a:rPr>
              <a:t>等于</a:t>
            </a:r>
            <a:r>
              <a:rPr lang="en-US" altLang="zh-CN" sz="2400" b="1" dirty="0">
                <a:latin typeface="微软雅黑" panose="020B0503020204020204" pitchFamily="34" charset="-122"/>
                <a:ea typeface="微软雅黑" panose="020B0503020204020204" pitchFamily="34" charset="-122"/>
              </a:rPr>
              <a:t>1980</a:t>
            </a:r>
            <a:r>
              <a:rPr lang="zh-CN" altLang="en-US" sz="2400" b="1" dirty="0">
                <a:latin typeface="微软雅黑" panose="020B0503020204020204" pitchFamily="34" charset="-122"/>
                <a:ea typeface="微软雅黑" panose="020B0503020204020204" pitchFamily="34" charset="-122"/>
              </a:rPr>
              <a:t>年提出来</a:t>
            </a:r>
            <a:r>
              <a:rPr lang="zh-CN" altLang="en-US" sz="2400" b="1" dirty="0" smtClean="0">
                <a:latin typeface="微软雅黑" panose="020B0503020204020204" pitchFamily="34" charset="-122"/>
                <a:ea typeface="微软雅黑" panose="020B0503020204020204" pitchFamily="34" charset="-122"/>
              </a:rPr>
              <a:t>的</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把软件产品作为一系列的增量构件来设计、编码、集成和测试</a:t>
            </a: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每个构件由多个相互作用的模块构成，并且能够完成特定的功能</a:t>
            </a:r>
            <a:endParaRPr lang="en-US" altLang="zh-CN" sz="2400" b="1" dirty="0">
              <a:latin typeface="微软雅黑" panose="020B0503020204020204" pitchFamily="34" charset="-122"/>
              <a:ea typeface="微软雅黑" panose="020B0503020204020204" pitchFamily="34" charset="-122"/>
            </a:endParaRPr>
          </a:p>
          <a:p>
            <a:pPr mar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使用增量模型时，第一个增量构件往往实现软件的基本需求，提供最核心的功能</a:t>
            </a: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把软件产品分解成增量构件时，唯一必须遵守的约束条件是，当把新构件集成到现有构件中时，所形成的产品必须是可测试的</a:t>
            </a: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379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增量</a:t>
            </a:r>
            <a:r>
              <a:rPr lang="zh-CN" altLang="en-US" sz="3600" dirty="0" smtClean="0">
                <a:latin typeface="微软雅黑" panose="020B0503020204020204" pitchFamily="34" charset="-122"/>
                <a:ea typeface="微软雅黑" panose="020B0503020204020204" pitchFamily="34" charset="-122"/>
              </a:rPr>
              <a:t>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527806" y="1475968"/>
            <a:ext cx="7619999" cy="4769295"/>
          </a:xfrm>
          <a:prstGeom prst="rect">
            <a:avLst/>
          </a:prstGeom>
        </p:spPr>
      </p:pic>
    </p:spTree>
    <p:extLst>
      <p:ext uri="{BB962C8B-B14F-4D97-AF65-F5344CB8AC3E}">
        <p14:creationId xmlns:p14="http://schemas.microsoft.com/office/powerpoint/2010/main" val="20386353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增量</a:t>
            </a:r>
            <a:r>
              <a:rPr lang="zh-CN" altLang="en-US" sz="3600" dirty="0" smtClean="0">
                <a:latin typeface="微软雅黑" panose="020B0503020204020204" pitchFamily="34" charset="-122"/>
                <a:ea typeface="微软雅黑" panose="020B0503020204020204" pitchFamily="34" charset="-122"/>
              </a:rPr>
              <a:t>模型的优点</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11725" y="1211424"/>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能</a:t>
            </a:r>
            <a:r>
              <a:rPr lang="zh-CN" altLang="en-US" sz="2400" b="1" dirty="0">
                <a:latin typeface="微软雅黑" panose="020B0503020204020204" pitchFamily="34" charset="-122"/>
                <a:ea typeface="微软雅黑" panose="020B0503020204020204" pitchFamily="34" charset="-122"/>
              </a:rPr>
              <a:t>在较短时间内向用户提交可完成一些有用的工作产品，即从第</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个构件交付之日起，用户就能做一些有用的</a:t>
            </a:r>
            <a:r>
              <a:rPr lang="zh-CN" altLang="en-US" sz="2400" b="1" dirty="0" smtClean="0">
                <a:latin typeface="微软雅黑" panose="020B0503020204020204" pitchFamily="34" charset="-122"/>
                <a:ea typeface="微软雅黑" panose="020B0503020204020204" pitchFamily="34" charset="-122"/>
              </a:rPr>
              <a:t>工作</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逐步</a:t>
            </a:r>
            <a:r>
              <a:rPr lang="zh-CN" altLang="en-US" sz="2400" b="1" dirty="0">
                <a:latin typeface="微软雅黑" panose="020B0503020204020204" pitchFamily="34" charset="-122"/>
                <a:ea typeface="微软雅黑" panose="020B0503020204020204" pitchFamily="34" charset="-122"/>
              </a:rPr>
              <a:t>增加产品的功能可以使用户有较充裕的时间学习和适应新产品，从而减少一个全新的软件可能给用户组织带来的</a:t>
            </a:r>
            <a:r>
              <a:rPr lang="zh-CN" altLang="en-US" sz="2400" b="1" dirty="0" smtClean="0">
                <a:latin typeface="微软雅黑" panose="020B0503020204020204" pitchFamily="34" charset="-122"/>
                <a:ea typeface="微软雅黑" panose="020B0503020204020204" pitchFamily="34" charset="-122"/>
              </a:rPr>
              <a:t>冲击</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项目</a:t>
            </a:r>
            <a:r>
              <a:rPr lang="zh-CN" altLang="en-US" sz="2400" b="1" dirty="0">
                <a:latin typeface="微软雅黑" panose="020B0503020204020204" pitchFamily="34" charset="-122"/>
                <a:ea typeface="微软雅黑" panose="020B0503020204020204" pitchFamily="34" charset="-122"/>
              </a:rPr>
              <a:t>失败的风险较低，虽然在某些增量构件中可能遇到一些问题，但其他增量构件将能够成功地交付给</a:t>
            </a:r>
            <a:r>
              <a:rPr lang="zh-CN" altLang="en-US" sz="2400" b="1" dirty="0" smtClean="0">
                <a:latin typeface="微软雅黑" panose="020B0503020204020204" pitchFamily="34" charset="-122"/>
                <a:ea typeface="微软雅黑" panose="020B0503020204020204" pitchFamily="34" charset="-122"/>
              </a:rPr>
              <a:t>客户</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优先级</a:t>
            </a:r>
            <a:r>
              <a:rPr lang="zh-CN" altLang="en-US" sz="2400" b="1" dirty="0">
                <a:latin typeface="微软雅黑" panose="020B0503020204020204" pitchFamily="34" charset="-122"/>
                <a:ea typeface="微软雅黑" panose="020B0503020204020204" pitchFamily="34" charset="-122"/>
              </a:rPr>
              <a:t>最高的服务首先交付，然后再将其他增量构件逐次集成进来。因此，最重要的系统服务将接受最多的测试</a:t>
            </a:r>
          </a:p>
        </p:txBody>
      </p:sp>
    </p:spTree>
    <p:extLst>
      <p:ext uri="{BB962C8B-B14F-4D97-AF65-F5344CB8AC3E}">
        <p14:creationId xmlns:p14="http://schemas.microsoft.com/office/powerpoint/2010/main" val="228598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软件生存期</a:t>
            </a:r>
            <a:endParaRPr lang="zh-CN" altLang="en-US" sz="3600" dirty="0">
              <a:latin typeface="微软雅黑" panose="020B0503020204020204" pitchFamily="34" charset="-122"/>
              <a:ea typeface="微软雅黑" panose="020B0503020204020204" pitchFamily="34" charset="-122"/>
            </a:endParaRPr>
          </a:p>
        </p:txBody>
      </p:sp>
      <p:grpSp>
        <p:nvGrpSpPr>
          <p:cNvPr id="4" name="Group 2"/>
          <p:cNvGrpSpPr>
            <a:grpSpLocks/>
          </p:cNvGrpSpPr>
          <p:nvPr/>
        </p:nvGrpSpPr>
        <p:grpSpPr bwMode="auto">
          <a:xfrm>
            <a:off x="5739321" y="1061900"/>
            <a:ext cx="3479800" cy="5334000"/>
            <a:chOff x="2956" y="349"/>
            <a:chExt cx="2192" cy="3360"/>
          </a:xfrm>
        </p:grpSpPr>
        <p:sp>
          <p:nvSpPr>
            <p:cNvPr id="5" name="Rectangle 3"/>
            <p:cNvSpPr>
              <a:spLocks noChangeArrowheads="1"/>
            </p:cNvSpPr>
            <p:nvPr/>
          </p:nvSpPr>
          <p:spPr bwMode="auto">
            <a:xfrm>
              <a:off x="2956" y="349"/>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问题定义</a:t>
              </a:r>
            </a:p>
          </p:txBody>
        </p:sp>
        <p:sp>
          <p:nvSpPr>
            <p:cNvPr id="6" name="Rectangle 4"/>
            <p:cNvSpPr>
              <a:spLocks noChangeArrowheads="1"/>
            </p:cNvSpPr>
            <p:nvPr/>
          </p:nvSpPr>
          <p:spPr bwMode="auto">
            <a:xfrm>
              <a:off x="2956" y="781"/>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可行性研究</a:t>
              </a:r>
            </a:p>
          </p:txBody>
        </p:sp>
        <p:sp>
          <p:nvSpPr>
            <p:cNvPr id="7" name="Rectangle 5"/>
            <p:cNvSpPr>
              <a:spLocks noChangeArrowheads="1"/>
            </p:cNvSpPr>
            <p:nvPr/>
          </p:nvSpPr>
          <p:spPr bwMode="auto">
            <a:xfrm>
              <a:off x="2956" y="1213"/>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需求分析</a:t>
              </a:r>
            </a:p>
          </p:txBody>
        </p:sp>
        <p:sp>
          <p:nvSpPr>
            <p:cNvPr id="10" name="Rectangle 6"/>
            <p:cNvSpPr>
              <a:spLocks noChangeArrowheads="1"/>
            </p:cNvSpPr>
            <p:nvPr/>
          </p:nvSpPr>
          <p:spPr bwMode="auto">
            <a:xfrm>
              <a:off x="3500" y="1693"/>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概要设计</a:t>
              </a:r>
            </a:p>
          </p:txBody>
        </p:sp>
        <p:sp>
          <p:nvSpPr>
            <p:cNvPr id="11" name="Rectangle 7"/>
            <p:cNvSpPr>
              <a:spLocks noChangeArrowheads="1"/>
            </p:cNvSpPr>
            <p:nvPr/>
          </p:nvSpPr>
          <p:spPr bwMode="auto">
            <a:xfrm>
              <a:off x="3500" y="2125"/>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详细设计</a:t>
              </a:r>
            </a:p>
          </p:txBody>
        </p:sp>
        <p:sp>
          <p:nvSpPr>
            <p:cNvPr id="12" name="Rectangle 8"/>
            <p:cNvSpPr>
              <a:spLocks noChangeArrowheads="1"/>
            </p:cNvSpPr>
            <p:nvPr/>
          </p:nvSpPr>
          <p:spPr bwMode="auto">
            <a:xfrm>
              <a:off x="3500" y="2557"/>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编码</a:t>
              </a:r>
            </a:p>
          </p:txBody>
        </p:sp>
        <p:sp>
          <p:nvSpPr>
            <p:cNvPr id="13" name="Rectangle 9"/>
            <p:cNvSpPr>
              <a:spLocks noChangeArrowheads="1"/>
            </p:cNvSpPr>
            <p:nvPr/>
          </p:nvSpPr>
          <p:spPr bwMode="auto">
            <a:xfrm>
              <a:off x="3500" y="2989"/>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测试</a:t>
              </a:r>
            </a:p>
          </p:txBody>
        </p:sp>
        <p:sp>
          <p:nvSpPr>
            <p:cNvPr id="14" name="Rectangle 10"/>
            <p:cNvSpPr>
              <a:spLocks noChangeArrowheads="1"/>
            </p:cNvSpPr>
            <p:nvPr/>
          </p:nvSpPr>
          <p:spPr bwMode="auto">
            <a:xfrm>
              <a:off x="4060" y="3421"/>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维护</a:t>
              </a:r>
            </a:p>
          </p:txBody>
        </p:sp>
      </p:grpSp>
      <p:grpSp>
        <p:nvGrpSpPr>
          <p:cNvPr id="15" name="Group 11"/>
          <p:cNvGrpSpPr>
            <a:grpSpLocks/>
          </p:cNvGrpSpPr>
          <p:nvPr/>
        </p:nvGrpSpPr>
        <p:grpSpPr bwMode="auto">
          <a:xfrm>
            <a:off x="3258059" y="1073012"/>
            <a:ext cx="1730375" cy="5410200"/>
            <a:chOff x="1393" y="349"/>
            <a:chExt cx="1090" cy="3408"/>
          </a:xfrm>
        </p:grpSpPr>
        <p:sp>
          <p:nvSpPr>
            <p:cNvPr id="16" name="Line 12"/>
            <p:cNvSpPr>
              <a:spLocks noChangeShapeType="1"/>
            </p:cNvSpPr>
            <p:nvPr/>
          </p:nvSpPr>
          <p:spPr bwMode="auto">
            <a:xfrm>
              <a:off x="1619" y="358"/>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3"/>
            <p:cNvSpPr>
              <a:spLocks noChangeShapeType="1"/>
            </p:cNvSpPr>
            <p:nvPr/>
          </p:nvSpPr>
          <p:spPr bwMode="auto">
            <a:xfrm>
              <a:off x="1596" y="1501"/>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4"/>
            <p:cNvSpPr>
              <a:spLocks noChangeShapeType="1"/>
            </p:cNvSpPr>
            <p:nvPr/>
          </p:nvSpPr>
          <p:spPr bwMode="auto">
            <a:xfrm>
              <a:off x="1599" y="3277"/>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5"/>
            <p:cNvSpPr>
              <a:spLocks noChangeShapeType="1"/>
            </p:cNvSpPr>
            <p:nvPr/>
          </p:nvSpPr>
          <p:spPr bwMode="auto">
            <a:xfrm>
              <a:off x="1602" y="3757"/>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6"/>
            <p:cNvSpPr>
              <a:spLocks noChangeShapeType="1"/>
            </p:cNvSpPr>
            <p:nvPr/>
          </p:nvSpPr>
          <p:spPr bwMode="auto">
            <a:xfrm>
              <a:off x="1948" y="349"/>
              <a:ext cx="0" cy="115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Text Box 17"/>
            <p:cNvSpPr txBox="1">
              <a:spLocks noChangeArrowheads="1"/>
            </p:cNvSpPr>
            <p:nvPr/>
          </p:nvSpPr>
          <p:spPr bwMode="auto">
            <a:xfrm>
              <a:off x="1394" y="771"/>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微软雅黑" panose="020B0503020204020204" pitchFamily="34" charset="-122"/>
                  <a:ea typeface="微软雅黑" panose="020B0503020204020204" pitchFamily="34" charset="-122"/>
                </a:rPr>
                <a:t>软件定义时期</a:t>
              </a:r>
              <a:endParaRPr lang="zh-CN" altLang="en-US" sz="2400" dirty="0">
                <a:latin typeface="微软雅黑" panose="020B0503020204020204" pitchFamily="34" charset="-122"/>
                <a:ea typeface="微软雅黑" panose="020B0503020204020204" pitchFamily="34" charset="-122"/>
              </a:endParaRPr>
            </a:p>
          </p:txBody>
        </p:sp>
        <p:sp>
          <p:nvSpPr>
            <p:cNvPr id="22" name="Text Box 18"/>
            <p:cNvSpPr txBox="1">
              <a:spLocks noChangeArrowheads="1"/>
            </p:cNvSpPr>
            <p:nvPr/>
          </p:nvSpPr>
          <p:spPr bwMode="auto">
            <a:xfrm>
              <a:off x="1393" y="2269"/>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微软雅黑" panose="020B0503020204020204" pitchFamily="34" charset="-122"/>
                  <a:ea typeface="微软雅黑" panose="020B0503020204020204" pitchFamily="34" charset="-122"/>
                </a:rPr>
                <a:t>软件开发时期</a:t>
              </a:r>
              <a:endParaRPr lang="zh-CN" altLang="en-US" sz="2400" dirty="0">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a:off x="1948" y="1501"/>
              <a:ext cx="0" cy="177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0"/>
            <p:cNvSpPr>
              <a:spLocks noChangeShapeType="1"/>
            </p:cNvSpPr>
            <p:nvPr/>
          </p:nvSpPr>
          <p:spPr bwMode="auto">
            <a:xfrm>
              <a:off x="1948" y="3277"/>
              <a:ext cx="0" cy="4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Text Box 21"/>
            <p:cNvSpPr txBox="1">
              <a:spLocks noChangeArrowheads="1"/>
            </p:cNvSpPr>
            <p:nvPr/>
          </p:nvSpPr>
          <p:spPr bwMode="auto">
            <a:xfrm>
              <a:off x="1401" y="3381"/>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微软雅黑" panose="020B0503020204020204" pitchFamily="34" charset="-122"/>
                  <a:ea typeface="微软雅黑" panose="020B0503020204020204" pitchFamily="34" charset="-122"/>
                </a:rPr>
                <a:t>软件维护时期</a:t>
              </a:r>
              <a:endParaRPr lang="zh-CN" altLang="en-US" sz="2400" dirty="0">
                <a:latin typeface="微软雅黑" panose="020B0503020204020204" pitchFamily="34" charset="-122"/>
                <a:ea typeface="微软雅黑" panose="020B0503020204020204" pitchFamily="34" charset="-122"/>
              </a:endParaRPr>
            </a:p>
          </p:txBody>
        </p:sp>
      </p:grpSp>
      <p:sp>
        <p:nvSpPr>
          <p:cNvPr id="26" name="AutoShape 22"/>
          <p:cNvSpPr>
            <a:spLocks/>
          </p:cNvSpPr>
          <p:nvPr/>
        </p:nvSpPr>
        <p:spPr bwMode="auto">
          <a:xfrm>
            <a:off x="2634171" y="1068250"/>
            <a:ext cx="433388" cy="5472112"/>
          </a:xfrm>
          <a:prstGeom prst="leftBrace">
            <a:avLst>
              <a:gd name="adj1" fmla="val 105220"/>
              <a:gd name="adj2" fmla="val 50000"/>
            </a:avLst>
          </a:prstGeom>
          <a:noFill/>
          <a:ln w="381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Text Box 23"/>
          <p:cNvSpPr txBox="1">
            <a:spLocks noChangeArrowheads="1"/>
          </p:cNvSpPr>
          <p:nvPr/>
        </p:nvSpPr>
        <p:spPr bwMode="auto">
          <a:xfrm>
            <a:off x="1865821" y="2650987"/>
            <a:ext cx="59503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软</a:t>
            </a:r>
          </a:p>
          <a:p>
            <a:pPr eaLnBrk="1" hangingPunct="1"/>
            <a:r>
              <a:rPr lang="zh-CN" altLang="en-US" sz="3200" dirty="0">
                <a:latin typeface="微软雅黑" panose="020B0503020204020204" pitchFamily="34" charset="-122"/>
                <a:ea typeface="微软雅黑" panose="020B0503020204020204" pitchFamily="34" charset="-122"/>
              </a:rPr>
              <a:t>件</a:t>
            </a:r>
          </a:p>
          <a:p>
            <a:pPr eaLnBrk="1" hangingPunct="1"/>
            <a:r>
              <a:rPr lang="zh-CN" altLang="en-US" sz="3200" dirty="0">
                <a:latin typeface="微软雅黑" panose="020B0503020204020204" pitchFamily="34" charset="-122"/>
                <a:ea typeface="微软雅黑" panose="020B0503020204020204" pitchFamily="34" charset="-122"/>
              </a:rPr>
              <a:t>生</a:t>
            </a:r>
          </a:p>
          <a:p>
            <a:pPr eaLnBrk="1" hangingPunct="1"/>
            <a:r>
              <a:rPr lang="zh-CN" altLang="en-US" sz="3200" dirty="0">
                <a:latin typeface="微软雅黑" panose="020B0503020204020204" pitchFamily="34" charset="-122"/>
                <a:ea typeface="微软雅黑" panose="020B0503020204020204" pitchFamily="34" charset="-122"/>
              </a:rPr>
              <a:t>存</a:t>
            </a:r>
          </a:p>
          <a:p>
            <a:pPr eaLnBrk="1" hangingPunct="1"/>
            <a:r>
              <a:rPr lang="zh-CN" altLang="en-US" sz="3200" dirty="0">
                <a:latin typeface="微软雅黑" panose="020B0503020204020204" pitchFamily="34" charset="-122"/>
                <a:ea typeface="微软雅黑" panose="020B0503020204020204" pitchFamily="34" charset="-122"/>
              </a:rPr>
              <a:t>期</a:t>
            </a:r>
          </a:p>
        </p:txBody>
      </p:sp>
    </p:spTree>
    <p:extLst>
      <p:ext uri="{BB962C8B-B14F-4D97-AF65-F5344CB8AC3E}">
        <p14:creationId xmlns:p14="http://schemas.microsoft.com/office/powerpoint/2010/main" val="66512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20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螺旋模型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72451"/>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螺旋模型最初是</a:t>
            </a:r>
            <a:r>
              <a:rPr lang="en-US" altLang="zh-CN" sz="2400" b="1" dirty="0">
                <a:latin typeface="微软雅黑" panose="020B0503020204020204" pitchFamily="34" charset="-122"/>
                <a:ea typeface="微软雅黑" panose="020B0503020204020204" pitchFamily="34" charset="-122"/>
              </a:rPr>
              <a:t>Boehm</a:t>
            </a:r>
            <a:r>
              <a:rPr lang="zh-CN" altLang="en-US" sz="2400" b="1" dirty="0">
                <a:latin typeface="微软雅黑" panose="020B0503020204020204" pitchFamily="34" charset="-122"/>
                <a:ea typeface="微软雅黑" panose="020B0503020204020204" pitchFamily="34" charset="-122"/>
              </a:rPr>
              <a:t>于</a:t>
            </a:r>
            <a:r>
              <a:rPr lang="en-US" altLang="zh-CN" sz="2400" b="1" dirty="0">
                <a:latin typeface="微软雅黑" panose="020B0503020204020204" pitchFamily="34" charset="-122"/>
                <a:ea typeface="微软雅黑" panose="020B0503020204020204" pitchFamily="34" charset="-122"/>
              </a:rPr>
              <a:t>1988</a:t>
            </a:r>
            <a:r>
              <a:rPr lang="zh-CN" altLang="en-US" sz="2400" b="1" dirty="0">
                <a:latin typeface="微软雅黑" panose="020B0503020204020204" pitchFamily="34" charset="-122"/>
                <a:ea typeface="微软雅黑" panose="020B0503020204020204" pitchFamily="34" charset="-122"/>
              </a:rPr>
              <a:t>年提出来</a:t>
            </a:r>
            <a:r>
              <a:rPr lang="zh-CN" altLang="en-US" sz="2400" b="1" dirty="0" smtClean="0">
                <a:latin typeface="微软雅黑" panose="020B0503020204020204" pitchFamily="34" charset="-122"/>
                <a:ea typeface="微软雅黑" panose="020B0503020204020204" pitchFamily="34" charset="-122"/>
              </a:rPr>
              <a:t>的</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该模型将瀑布模型与快速原型模型结合起来，并且加入两种模型均忽略了的</a:t>
            </a:r>
            <a:r>
              <a:rPr lang="zh-CN" altLang="en-US" sz="2400" b="1" dirty="0" smtClean="0">
                <a:latin typeface="微软雅黑" panose="020B0503020204020204" pitchFamily="34" charset="-122"/>
                <a:ea typeface="微软雅黑" panose="020B0503020204020204" pitchFamily="34" charset="-122"/>
              </a:rPr>
              <a:t>风险分析</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螺旋模型的基本思想是，使用原型及其他方法来尽量降低</a:t>
            </a:r>
            <a:r>
              <a:rPr lang="zh-CN" altLang="en-US" sz="2400" b="1" dirty="0" smtClean="0">
                <a:latin typeface="微软雅黑" panose="020B0503020204020204" pitchFamily="34" charset="-122"/>
                <a:ea typeface="微软雅黑" panose="020B0503020204020204" pitchFamily="34" charset="-122"/>
              </a:rPr>
              <a:t>风险</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818" y="3334353"/>
            <a:ext cx="2541918" cy="32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110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49789" y="3361592"/>
            <a:ext cx="2342119" cy="325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加号 1"/>
          <p:cNvSpPr/>
          <p:nvPr/>
        </p:nvSpPr>
        <p:spPr>
          <a:xfrm>
            <a:off x="5002787" y="4363927"/>
            <a:ext cx="828136" cy="885645"/>
          </a:xfrm>
          <a:prstGeom prst="mathPlu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b="1">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73371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螺旋模型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17476" y="141845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995" y="1551886"/>
            <a:ext cx="4125491" cy="46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220945" y="1475968"/>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矩形 9"/>
          <p:cNvSpPr/>
          <p:nvPr/>
        </p:nvSpPr>
        <p:spPr>
          <a:xfrm>
            <a:off x="3833420" y="2393456"/>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a:off x="4473755" y="3310944"/>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p:cNvSpPr/>
          <p:nvPr/>
        </p:nvSpPr>
        <p:spPr>
          <a:xfrm>
            <a:off x="5056241" y="4209409"/>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p:cNvSpPr/>
          <p:nvPr/>
        </p:nvSpPr>
        <p:spPr>
          <a:xfrm>
            <a:off x="5693850" y="5131844"/>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p:cNvSpPr/>
          <p:nvPr/>
        </p:nvSpPr>
        <p:spPr>
          <a:xfrm>
            <a:off x="5237396" y="1475968"/>
            <a:ext cx="1100410" cy="37674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6252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螺旋模型的优点 </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03739" y="1734760"/>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对可选方案和约束条件的强调有利于已有软件的重用，也有助于把软件质量作为软件开发的一个重要</a:t>
            </a:r>
            <a:r>
              <a:rPr lang="zh-CN" altLang="en-US" sz="2400" b="1" dirty="0" smtClean="0">
                <a:latin typeface="微软雅黑" panose="020B0503020204020204" pitchFamily="34" charset="-122"/>
                <a:ea typeface="微软雅黑" panose="020B0503020204020204" pitchFamily="34" charset="-122"/>
              </a:rPr>
              <a:t>目标</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减少了过多测试或测试不足所带来的</a:t>
            </a:r>
            <a:r>
              <a:rPr lang="zh-CN" altLang="en-US" sz="2400" b="1" dirty="0" smtClean="0">
                <a:latin typeface="微软雅黑" panose="020B0503020204020204" pitchFamily="34" charset="-122"/>
                <a:ea typeface="微软雅黑" panose="020B0503020204020204" pitchFamily="34" charset="-122"/>
              </a:rPr>
              <a:t>风险</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在螺旋模型中维护只是模型的另一个周期，因而在维护和开发之间并没有本质</a:t>
            </a:r>
            <a:r>
              <a:rPr lang="zh-CN" altLang="en-US" sz="2400" b="1" dirty="0" smtClean="0">
                <a:latin typeface="微软雅黑" panose="020B0503020204020204" pitchFamily="34" charset="-122"/>
                <a:ea typeface="微软雅黑" panose="020B0503020204020204" pitchFamily="34" charset="-122"/>
              </a:rPr>
              <a:t>区别</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6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螺旋模型</a:t>
            </a:r>
            <a:r>
              <a:rPr lang="zh-CN" altLang="en-US" sz="3600" dirty="0" smtClean="0">
                <a:latin typeface="微软雅黑" panose="020B0503020204020204" pitchFamily="34" charset="-122"/>
                <a:ea typeface="微软雅黑" panose="020B0503020204020204" pitchFamily="34" charset="-122"/>
              </a:rPr>
              <a:t>的缺点 </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38245" y="2079817"/>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螺旋模型是风险驱动的，因此要求软件开发人员必须具有丰富的风险评估经验和这方面的专门知识，否则将出现真正的风险：</a:t>
            </a:r>
            <a:r>
              <a:rPr lang="zh-CN" altLang="en-US" sz="2400" b="1" dirty="0">
                <a:solidFill>
                  <a:srgbClr val="FF0000"/>
                </a:solidFill>
                <a:latin typeface="微软雅黑" panose="020B0503020204020204" pitchFamily="34" charset="-122"/>
                <a:ea typeface="微软雅黑" panose="020B0503020204020204" pitchFamily="34" charset="-122"/>
              </a:rPr>
              <a:t>当项目实际上正在走向灾难时，开发人员可能还以为一切正常</a:t>
            </a:r>
          </a:p>
        </p:txBody>
      </p:sp>
    </p:spTree>
    <p:extLst>
      <p:ext uri="{BB962C8B-B14F-4D97-AF65-F5344CB8AC3E}">
        <p14:creationId xmlns:p14="http://schemas.microsoft.com/office/powerpoint/2010/main" val="258586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431853" y="552044"/>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2800" dirty="0" smtClean="0">
                <a:latin typeface="微软雅黑" panose="020B0503020204020204" pitchFamily="34" charset="-122"/>
                <a:ea typeface="微软雅黑" panose="020B0503020204020204" pitchFamily="34" charset="-122"/>
              </a:rPr>
              <a:t>统一过程</a:t>
            </a:r>
            <a:endParaRPr lang="en-US" altLang="zh-CN" sz="2800" dirty="0" smtClean="0">
              <a:latin typeface="微软雅黑" panose="020B0503020204020204" pitchFamily="34" charset="-122"/>
              <a:ea typeface="微软雅黑" panose="020B0503020204020204" pitchFamily="34" charset="-122"/>
            </a:endParaRPr>
          </a:p>
          <a:p>
            <a:pPr lvl="0">
              <a:defRPr/>
            </a:pPr>
            <a:r>
              <a:rPr lang="en-US" altLang="zh-CN" sz="2800" dirty="0" smtClean="0">
                <a:latin typeface="微软雅黑" panose="020B0503020204020204" pitchFamily="34" charset="-122"/>
                <a:ea typeface="微软雅黑" panose="020B0503020204020204" pitchFamily="34" charset="-122"/>
              </a:rPr>
              <a:t>Unified Process</a:t>
            </a: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UP</a:t>
            </a:r>
          </a:p>
          <a:p>
            <a:pPr lvl="0">
              <a:defRPr/>
            </a:pPr>
            <a:r>
              <a:rPr lang="en-US" altLang="zh-CN" sz="2800" dirty="0" smtClean="0">
                <a:latin typeface="微软雅黑" panose="020B0503020204020204" pitchFamily="34" charset="-122"/>
                <a:ea typeface="微软雅黑" panose="020B0503020204020204" pitchFamily="34" charset="-122"/>
              </a:rPr>
              <a:t>Rational </a:t>
            </a:r>
            <a:r>
              <a:rPr lang="en-US" altLang="zh-CN" sz="2800" dirty="0" err="1" smtClean="0">
                <a:latin typeface="微软雅黑" panose="020B0503020204020204" pitchFamily="34" charset="-122"/>
                <a:ea typeface="微软雅黑" panose="020B0503020204020204" pitchFamily="34" charset="-122"/>
              </a:rPr>
              <a:t>Unfied</a:t>
            </a:r>
            <a:r>
              <a:rPr lang="en-US" altLang="zh-CN" sz="2800" dirty="0" smtClean="0">
                <a:latin typeface="微软雅黑" panose="020B0503020204020204" pitchFamily="34" charset="-122"/>
                <a:ea typeface="微软雅黑" panose="020B0503020204020204" pitchFamily="34" charset="-122"/>
              </a:rPr>
              <a:t> Process, RUP</a:t>
            </a:r>
            <a:r>
              <a:rPr lang="zh-CN" altLang="en-US" sz="2800" dirty="0" smtClean="0">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196065" y="1752012"/>
            <a:ext cx="11771648"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统一过程尝试着从传统的软件过程中挖掘最好的特征和性质，但是以敏捷软件开发中许多最好的原则来实现</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统一过程认识到与客户沟通以及从用户的角度描述系统并保持改描述的一致性的重要性</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强调软件体系结构的重要作用，并帮助架构师专注与正确的目标，例如可理解性、对未来改变的可适应性及复用</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建立了迭代、增量的过程流，提供了演进的特征</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统一过程是用</a:t>
            </a:r>
            <a:r>
              <a:rPr lang="en-US" altLang="zh-CN" sz="2400" b="1" dirty="0">
                <a:latin typeface="微软雅黑" panose="020B0503020204020204" pitchFamily="34" charset="-122"/>
                <a:ea typeface="微软雅黑" panose="020B0503020204020204" pitchFamily="34" charset="-122"/>
              </a:rPr>
              <a:t>UML</a:t>
            </a:r>
            <a:r>
              <a:rPr lang="zh-CN" altLang="en-US" sz="2400" b="1" dirty="0">
                <a:latin typeface="微软雅黑" panose="020B0503020204020204" pitchFamily="34" charset="-122"/>
                <a:ea typeface="微软雅黑" panose="020B0503020204020204" pitchFamily="34" charset="-122"/>
              </a:rPr>
              <a:t>进行面向对象软件工程的框架</a:t>
            </a:r>
          </a:p>
        </p:txBody>
      </p:sp>
    </p:spTree>
    <p:extLst>
      <p:ext uri="{BB962C8B-B14F-4D97-AF65-F5344CB8AC3E}">
        <p14:creationId xmlns:p14="http://schemas.microsoft.com/office/powerpoint/2010/main" val="89469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统一过程的工作流 </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000" b="1" dirty="0" smtClean="0">
                <a:latin typeface="微软雅黑" panose="020B0503020204020204" pitchFamily="34" charset="-122"/>
                <a:ea typeface="微软雅黑" panose="020B0503020204020204" pitchFamily="34" charset="-122"/>
              </a:rPr>
              <a:t>有</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个核心工作</a:t>
            </a:r>
            <a:r>
              <a:rPr lang="zh-CN" altLang="en-US" sz="2000" b="1" dirty="0" smtClean="0">
                <a:latin typeface="微软雅黑" panose="020B0503020204020204" pitchFamily="34" charset="-122"/>
                <a:ea typeface="微软雅黑" panose="020B0503020204020204" pitchFamily="34" charset="-122"/>
              </a:rPr>
              <a:t>流</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业务</a:t>
            </a:r>
            <a:r>
              <a:rPr lang="zh-CN" altLang="en-US" sz="2000" b="1" dirty="0">
                <a:latin typeface="微软雅黑" panose="020B0503020204020204" pitchFamily="34" charset="-122"/>
                <a:ea typeface="微软雅黑" panose="020B0503020204020204" pitchFamily="34" charset="-122"/>
              </a:rPr>
              <a:t>建模工作</a:t>
            </a:r>
            <a:r>
              <a:rPr lang="zh-CN" altLang="en-US" sz="2000" b="1" dirty="0" smtClean="0">
                <a:latin typeface="微软雅黑" panose="020B0503020204020204" pitchFamily="34" charset="-122"/>
                <a:ea typeface="微软雅黑" panose="020B0503020204020204" pitchFamily="34" charset="-122"/>
              </a:rPr>
              <a:t>流：用</a:t>
            </a:r>
            <a:r>
              <a:rPr lang="zh-CN" altLang="en-US" sz="2000" b="1" dirty="0">
                <a:latin typeface="微软雅黑" panose="020B0503020204020204" pitchFamily="34" charset="-122"/>
                <a:ea typeface="微软雅黑" panose="020B0503020204020204" pitchFamily="34" charset="-122"/>
              </a:rPr>
              <a:t>商业用例为商业过程建立</a:t>
            </a:r>
            <a:r>
              <a:rPr lang="zh-CN" altLang="en-US" sz="2000" b="1" dirty="0" smtClean="0">
                <a:latin typeface="微软雅黑" panose="020B0503020204020204" pitchFamily="34" charset="-122"/>
                <a:ea typeface="微软雅黑" panose="020B0503020204020204" pitchFamily="34" charset="-122"/>
              </a:rPr>
              <a:t>文档</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需求</a:t>
            </a:r>
            <a:r>
              <a:rPr lang="zh-CN" altLang="en-US" sz="2000" b="1" dirty="0">
                <a:latin typeface="微软雅黑" panose="020B0503020204020204" pitchFamily="34" charset="-122"/>
                <a:ea typeface="微软雅黑" panose="020B0503020204020204" pitchFamily="34" charset="-122"/>
              </a:rPr>
              <a:t>工作</a:t>
            </a:r>
            <a:r>
              <a:rPr lang="zh-CN" altLang="en-US" sz="2000" b="1" dirty="0" smtClean="0">
                <a:latin typeface="微软雅黑" panose="020B0503020204020204" pitchFamily="34" charset="-122"/>
                <a:ea typeface="微软雅黑" panose="020B0503020204020204" pitchFamily="34" charset="-122"/>
              </a:rPr>
              <a:t>流：目标</a:t>
            </a:r>
            <a:r>
              <a:rPr lang="zh-CN" altLang="en-US" sz="2000" b="1" dirty="0">
                <a:latin typeface="微软雅黑" panose="020B0503020204020204" pitchFamily="34" charset="-122"/>
                <a:ea typeface="微软雅黑" panose="020B0503020204020204" pitchFamily="34" charset="-122"/>
              </a:rPr>
              <a:t>是描述系统应该做什么，确保开发人员构建正确的系统。为此，需明确系统的功能需求和非功能需求（约束</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分析</a:t>
            </a:r>
            <a:r>
              <a:rPr lang="zh-CN" altLang="en-US" sz="2000" b="1" dirty="0">
                <a:latin typeface="微软雅黑" panose="020B0503020204020204" pitchFamily="34" charset="-122"/>
                <a:ea typeface="微软雅黑" panose="020B0503020204020204" pitchFamily="34" charset="-122"/>
              </a:rPr>
              <a:t>和设计工作</a:t>
            </a:r>
            <a:r>
              <a:rPr lang="zh-CN" altLang="en-US" sz="2000" b="1" dirty="0" smtClean="0">
                <a:latin typeface="微软雅黑" panose="020B0503020204020204" pitchFamily="34" charset="-122"/>
                <a:ea typeface="微软雅黑" panose="020B0503020204020204" pitchFamily="34" charset="-122"/>
              </a:rPr>
              <a:t>流：其</a:t>
            </a:r>
            <a:r>
              <a:rPr lang="zh-CN" altLang="en-US" sz="2000" b="1" dirty="0">
                <a:latin typeface="微软雅黑" panose="020B0503020204020204" pitchFamily="34" charset="-122"/>
                <a:ea typeface="微软雅黑" panose="020B0503020204020204" pitchFamily="34" charset="-122"/>
              </a:rPr>
              <a:t>目标是说明如何做。结果是分析模型和设计</a:t>
            </a:r>
            <a:r>
              <a:rPr lang="zh-CN" altLang="en-US" sz="2000" b="1" dirty="0" smtClean="0">
                <a:latin typeface="微软雅黑" panose="020B0503020204020204" pitchFamily="34" charset="-122"/>
                <a:ea typeface="微软雅黑" panose="020B0503020204020204" pitchFamily="34" charset="-122"/>
              </a:rPr>
              <a:t>模型</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实现工作</a:t>
            </a:r>
            <a:r>
              <a:rPr lang="zh-CN" altLang="en-US" sz="2000" b="1" dirty="0" smtClean="0">
                <a:latin typeface="微软雅黑" panose="020B0503020204020204" pitchFamily="34" charset="-122"/>
                <a:ea typeface="微软雅黑" panose="020B0503020204020204" pitchFamily="34" charset="-122"/>
              </a:rPr>
              <a:t>流：用</a:t>
            </a:r>
            <a:r>
              <a:rPr lang="zh-CN" altLang="en-US" sz="2000" b="1" dirty="0">
                <a:latin typeface="微软雅黑" panose="020B0503020204020204" pitchFamily="34" charset="-122"/>
                <a:ea typeface="微软雅黑" panose="020B0503020204020204" pitchFamily="34" charset="-122"/>
              </a:rPr>
              <a:t>分层的方式组织代码的结构，用构件的形式来实现类，对构件进行单元测试，将构件集成到可执行的系统</a:t>
            </a:r>
            <a:r>
              <a:rPr lang="zh-CN" altLang="en-US" sz="2000" b="1" dirty="0" smtClean="0">
                <a:latin typeface="微软雅黑" panose="020B0503020204020204" pitchFamily="34" charset="-122"/>
                <a:ea typeface="微软雅黑" panose="020B0503020204020204" pitchFamily="34" charset="-122"/>
              </a:rPr>
              <a:t>中</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测试</a:t>
            </a:r>
            <a:r>
              <a:rPr lang="zh-CN" altLang="en-US" sz="2000" b="1" dirty="0">
                <a:latin typeface="微软雅黑" panose="020B0503020204020204" pitchFamily="34" charset="-122"/>
                <a:ea typeface="微软雅黑" panose="020B0503020204020204" pitchFamily="34" charset="-122"/>
              </a:rPr>
              <a:t>工作</a:t>
            </a:r>
            <a:r>
              <a:rPr lang="zh-CN" altLang="en-US" sz="2000" b="1" dirty="0" smtClean="0">
                <a:latin typeface="微软雅黑" panose="020B0503020204020204" pitchFamily="34" charset="-122"/>
                <a:ea typeface="微软雅黑" panose="020B0503020204020204" pitchFamily="34" charset="-122"/>
              </a:rPr>
              <a:t>流：验证</a:t>
            </a:r>
            <a:r>
              <a:rPr lang="zh-CN" altLang="en-US" sz="2000" b="1" dirty="0">
                <a:latin typeface="微软雅黑" panose="020B0503020204020204" pitchFamily="34" charset="-122"/>
                <a:ea typeface="微软雅黑" panose="020B0503020204020204" pitchFamily="34" charset="-122"/>
              </a:rPr>
              <a:t>对象之间的交互、是否所有的构件都集成了、是否正确实现了所有需求、查错并</a:t>
            </a:r>
            <a:r>
              <a:rPr lang="zh-CN" altLang="en-US" sz="2000" b="1" dirty="0" smtClean="0">
                <a:latin typeface="微软雅黑" panose="020B0503020204020204" pitchFamily="34" charset="-122"/>
                <a:ea typeface="微软雅黑" panose="020B0503020204020204" pitchFamily="34" charset="-122"/>
              </a:rPr>
              <a:t>改正</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部署</a:t>
            </a:r>
            <a:r>
              <a:rPr lang="zh-CN" altLang="en-US" sz="2000" b="1" dirty="0">
                <a:latin typeface="微软雅黑" panose="020B0503020204020204" pitchFamily="34" charset="-122"/>
                <a:ea typeface="微软雅黑" panose="020B0503020204020204" pitchFamily="34" charset="-122"/>
              </a:rPr>
              <a:t>工作</a:t>
            </a:r>
            <a:r>
              <a:rPr lang="zh-CN" altLang="en-US" sz="2000" b="1" dirty="0" smtClean="0">
                <a:latin typeface="微软雅黑" panose="020B0503020204020204" pitchFamily="34" charset="-122"/>
                <a:ea typeface="微软雅黑" panose="020B0503020204020204" pitchFamily="34" charset="-122"/>
              </a:rPr>
              <a:t>流：制作</a:t>
            </a:r>
            <a:r>
              <a:rPr lang="zh-CN" altLang="en-US" sz="2000" b="1" dirty="0">
                <a:latin typeface="微软雅黑" panose="020B0503020204020204" pitchFamily="34" charset="-122"/>
                <a:ea typeface="微软雅黑" panose="020B0503020204020204" pitchFamily="34" charset="-122"/>
              </a:rPr>
              <a:t>软件的外部版本、软件打包、分发、为用户提供帮助和</a:t>
            </a:r>
            <a:r>
              <a:rPr lang="zh-CN" altLang="en-US" sz="2000" b="1" dirty="0" smtClean="0">
                <a:latin typeface="微软雅黑" panose="020B0503020204020204" pitchFamily="34" charset="-122"/>
                <a:ea typeface="微软雅黑" panose="020B0503020204020204" pitchFamily="34" charset="-122"/>
              </a:rPr>
              <a:t>支持</a:t>
            </a: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p:txBody>
      </p:sp>
      <p:pic>
        <p:nvPicPr>
          <p:cNvPr id="1028" name="Picture 4" descr="RUP – Rational Unified Process - elsener Mindcraf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156" y="981386"/>
            <a:ext cx="8045270" cy="532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5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统一</a:t>
            </a:r>
            <a:r>
              <a:rPr lang="zh-CN" altLang="en-US" sz="3600" dirty="0">
                <a:latin typeface="微软雅黑" panose="020B0503020204020204" pitchFamily="34" charset="-122"/>
                <a:ea typeface="微软雅黑" panose="020B0503020204020204" pitchFamily="34" charset="-122"/>
              </a:rPr>
              <a:t>过程的阶段</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000" b="1" dirty="0">
                <a:latin typeface="微软雅黑" panose="020B0503020204020204" pitchFamily="34" charset="-122"/>
                <a:ea typeface="微软雅黑" panose="020B0503020204020204" pitchFamily="34" charset="-122"/>
              </a:rPr>
              <a:t>统一过程</a:t>
            </a:r>
            <a:r>
              <a:rPr lang="zh-CN" altLang="en-US" sz="2000" b="1" dirty="0" smtClean="0">
                <a:latin typeface="微软雅黑" panose="020B0503020204020204" pitchFamily="34" charset="-122"/>
                <a:ea typeface="微软雅黑" panose="020B0503020204020204" pitchFamily="34" charset="-122"/>
              </a:rPr>
              <a:t>有</a:t>
            </a: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个</a:t>
            </a:r>
            <a:r>
              <a:rPr lang="zh-CN" altLang="en-US" sz="2000" b="1" dirty="0">
                <a:latin typeface="微软雅黑" panose="020B0503020204020204" pitchFamily="34" charset="-122"/>
                <a:ea typeface="微软雅黑" panose="020B0503020204020204" pitchFamily="34" charset="-122"/>
              </a:rPr>
              <a:t>阶段，</a:t>
            </a:r>
            <a:r>
              <a:rPr lang="zh-CN" altLang="en-US" sz="2000" b="1" dirty="0" smtClean="0">
                <a:latin typeface="微软雅黑" panose="020B0503020204020204" pitchFamily="34" charset="-122"/>
                <a:ea typeface="微软雅黑" panose="020B0503020204020204" pitchFamily="34" charset="-122"/>
              </a:rPr>
              <a:t>分别：</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solidFill>
                  <a:srgbClr val="FF0000"/>
                </a:solidFill>
                <a:latin typeface="微软雅黑" panose="020B0503020204020204" pitchFamily="34" charset="-122"/>
                <a:ea typeface="微软雅黑" panose="020B0503020204020204" pitchFamily="34" charset="-122"/>
              </a:rPr>
              <a:t>起始阶段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inception phase</a:t>
            </a:r>
            <a:r>
              <a:rPr lang="zh-CN" altLang="en-US" sz="2000" b="1" dirty="0" smtClean="0">
                <a:latin typeface="微软雅黑" panose="020B0503020204020204" pitchFamily="34" charset="-122"/>
                <a:ea typeface="微软雅黑" panose="020B0503020204020204" pitchFamily="34" charset="-122"/>
              </a:rPr>
              <a:t>），包括客户沟通和策划活动。改阶段识别基本的业务需求，并用用例初步描述每一类用户所需要的主要特征和功能。策划阶段将识别各种资源，评估主要风险，并为软件增量制定初步的进度计划表</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solidFill>
                  <a:srgbClr val="FF0000"/>
                </a:solidFill>
                <a:latin typeface="微软雅黑" panose="020B0503020204020204" pitchFamily="34" charset="-122"/>
                <a:ea typeface="微软雅黑" panose="020B0503020204020204" pitchFamily="34" charset="-122"/>
              </a:rPr>
              <a:t>细化阶段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elaboration phase</a:t>
            </a:r>
            <a:r>
              <a:rPr lang="zh-CN" altLang="en-US" sz="2000" b="1" dirty="0" smtClean="0">
                <a:latin typeface="微软雅黑" panose="020B0503020204020204" pitchFamily="34" charset="-122"/>
                <a:ea typeface="微软雅黑" panose="020B0503020204020204" pitchFamily="34" charset="-122"/>
              </a:rPr>
              <a:t>），包括沟通和模型的建模活动。该阶段识扩展了初始阶段定义的用例，并创建了体系结构基线以包括软件的</a:t>
            </a:r>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种视图</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用例模型、分析模型、设计模型、实现模型和部署模型。该阶段通常要对项目计划进行修订</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317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统一</a:t>
            </a:r>
            <a:r>
              <a:rPr lang="zh-CN" altLang="en-US" sz="3600" dirty="0">
                <a:latin typeface="微软雅黑" panose="020B0503020204020204" pitchFamily="34" charset="-122"/>
                <a:ea typeface="微软雅黑" panose="020B0503020204020204" pitchFamily="34" charset="-122"/>
              </a:rPr>
              <a:t>过程的阶段</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startAt="3"/>
              <a:defRPr/>
            </a:pPr>
            <a:r>
              <a:rPr lang="zh-CN" altLang="en-US" sz="2000" b="1" dirty="0" smtClean="0">
                <a:solidFill>
                  <a:srgbClr val="FF0000"/>
                </a:solidFill>
                <a:latin typeface="微软雅黑" panose="020B0503020204020204" pitchFamily="34" charset="-122"/>
                <a:ea typeface="微软雅黑" panose="020B0503020204020204" pitchFamily="34" charset="-122"/>
              </a:rPr>
              <a:t>构建阶段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construction phase</a:t>
            </a:r>
            <a:r>
              <a:rPr lang="zh-CN" altLang="en-US" sz="2000" b="1" dirty="0" smtClean="0">
                <a:latin typeface="微软雅黑" panose="020B0503020204020204" pitchFamily="34" charset="-122"/>
                <a:ea typeface="微软雅黑" panose="020B0503020204020204" pitchFamily="34" charset="-122"/>
              </a:rPr>
              <a:t>），软件增量（例如发布的版本）所要求的必须具备的特征和功能在源代码中实现。随着构件的实现，对每一个构件设计并实施单元测试。另外，还实施了其他集成活动（构件组装和集成测试）</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3"/>
              <a:defRPr/>
            </a:pPr>
            <a:r>
              <a:rPr lang="zh-CN" altLang="en-US" sz="2000" b="1" dirty="0" smtClean="0">
                <a:solidFill>
                  <a:srgbClr val="FF0000"/>
                </a:solidFill>
                <a:latin typeface="微软雅黑" panose="020B0503020204020204" pitchFamily="34" charset="-122"/>
                <a:ea typeface="微软雅黑" panose="020B0503020204020204" pitchFamily="34" charset="-122"/>
              </a:rPr>
              <a:t>转换阶段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transition phase</a:t>
            </a:r>
            <a:r>
              <a:rPr lang="zh-CN" altLang="en-US" sz="2000" b="1" dirty="0" smtClean="0">
                <a:latin typeface="微软雅黑" panose="020B0503020204020204" pitchFamily="34" charset="-122"/>
                <a:ea typeface="微软雅黑" panose="020B0503020204020204" pitchFamily="34" charset="-122"/>
              </a:rPr>
              <a:t>），交付和反馈活动的一部分，软件被提交给最终用户进行</a:t>
            </a:r>
            <a:r>
              <a:rPr lang="en-US" altLang="zh-CN" sz="2000" b="1" dirty="0" smtClean="0">
                <a:latin typeface="微软雅黑" panose="020B0503020204020204" pitchFamily="34" charset="-122"/>
                <a:ea typeface="微软雅黑" panose="020B0503020204020204" pitchFamily="34" charset="-122"/>
              </a:rPr>
              <a:t>Beta</a:t>
            </a:r>
            <a:r>
              <a:rPr lang="zh-CN" altLang="en-US" sz="2000" b="1" dirty="0" smtClean="0">
                <a:latin typeface="微软雅黑" panose="020B0503020204020204" pitchFamily="34" charset="-122"/>
                <a:ea typeface="微软雅黑" panose="020B0503020204020204" pitchFamily="34" charset="-122"/>
              </a:rPr>
              <a:t>测试，用户反馈报告缺陷及必要的变更。在转换阶段结束时，软件增量成为可用的发部版本</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3"/>
              <a:defRPr/>
            </a:pPr>
            <a:r>
              <a:rPr lang="zh-CN" altLang="en-US" sz="2000" b="1" dirty="0">
                <a:solidFill>
                  <a:srgbClr val="FF0000"/>
                </a:solidFill>
                <a:latin typeface="微软雅黑" panose="020B0503020204020204" pitchFamily="34" charset="-122"/>
                <a:ea typeface="微软雅黑" panose="020B0503020204020204" pitchFamily="34" charset="-122"/>
              </a:rPr>
              <a:t>生产</a:t>
            </a:r>
            <a:r>
              <a:rPr lang="zh-CN" altLang="en-US" sz="2000" b="1" dirty="0" smtClean="0">
                <a:solidFill>
                  <a:srgbClr val="FF0000"/>
                </a:solidFill>
                <a:latin typeface="微软雅黑" panose="020B0503020204020204" pitchFamily="34" charset="-122"/>
                <a:ea typeface="微软雅黑" panose="020B0503020204020204" pitchFamily="34" charset="-122"/>
              </a:rPr>
              <a:t>阶段</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production phase</a:t>
            </a:r>
            <a:r>
              <a:rPr lang="zh-CN" altLang="en-US" sz="2000" b="1" dirty="0" smtClean="0">
                <a:latin typeface="微软雅黑" panose="020B0503020204020204" pitchFamily="34" charset="-122"/>
                <a:ea typeface="微软雅黑" panose="020B0503020204020204" pitchFamily="34" charset="-122"/>
              </a:rPr>
              <a:t>），在该阶段对持续使用的软件进行监控，提供运行环境（基础设施）的支持，提交并评估缺陷报告和变更请求</a:t>
            </a: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848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敏捷</a:t>
            </a:r>
            <a:r>
              <a:rPr lang="zh-CN" altLang="en-US" sz="3600" dirty="0" smtClean="0">
                <a:latin typeface="微软雅黑" panose="020B0503020204020204" pitchFamily="34" charset="-122"/>
                <a:ea typeface="微软雅黑" panose="020B0503020204020204" pitchFamily="34" charset="-122"/>
              </a:rPr>
              <a:t>过程模型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任何一个敏捷过程都可以由所强调的</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个关键假设识别出来，这</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个假设可适用于大多数软件</a:t>
            </a:r>
            <a:r>
              <a:rPr lang="zh-CN" altLang="en-US" sz="2400" b="1" dirty="0" smtClean="0">
                <a:latin typeface="微软雅黑" panose="020B0503020204020204" pitchFamily="34" charset="-122"/>
                <a:ea typeface="微软雅黑" panose="020B0503020204020204" pitchFamily="34" charset="-122"/>
              </a:rPr>
              <a:t>项目：</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提前</a:t>
            </a:r>
            <a:r>
              <a:rPr lang="zh-CN" altLang="en-US" sz="2400" b="1" dirty="0">
                <a:latin typeface="微软雅黑" panose="020B0503020204020204" pitchFamily="34" charset="-122"/>
                <a:ea typeface="微软雅黑" panose="020B0503020204020204" pitchFamily="34" charset="-122"/>
              </a:rPr>
              <a:t>预测哪些需求是稳定的、哪些需求会变化非常困难。同样的，预测项目进行中客户优先级的变化也很</a:t>
            </a:r>
            <a:r>
              <a:rPr lang="zh-CN" altLang="en-US" sz="2400" b="1" dirty="0" smtClean="0">
                <a:latin typeface="微软雅黑" panose="020B0503020204020204" pitchFamily="34" charset="-122"/>
                <a:ea typeface="微软雅黑" panose="020B0503020204020204" pitchFamily="34" charset="-122"/>
              </a:rPr>
              <a:t>困难</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对</a:t>
            </a:r>
            <a:r>
              <a:rPr lang="zh-CN" altLang="en-US" sz="2400" b="1" dirty="0">
                <a:latin typeface="微软雅黑" panose="020B0503020204020204" pitchFamily="34" charset="-122"/>
                <a:ea typeface="微软雅黑" panose="020B0503020204020204" pitchFamily="34" charset="-122"/>
              </a:rPr>
              <a:t>很多软件，设计和构建是交错进行的。事实上，两种活动应当顺序开展以保证通过构建实施来验证设计模型，而在通过构建验证之前很难估计应该设计到什么</a:t>
            </a:r>
            <a:r>
              <a:rPr lang="zh-CN" altLang="en-US" sz="2400" b="1" dirty="0" smtClean="0">
                <a:latin typeface="微软雅黑" panose="020B0503020204020204" pitchFamily="34" charset="-122"/>
                <a:ea typeface="微软雅黑" panose="020B0503020204020204" pitchFamily="34" charset="-122"/>
              </a:rPr>
              <a:t>程度</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从</a:t>
            </a:r>
            <a:r>
              <a:rPr lang="zh-CN" altLang="en-US" sz="2400" b="1" dirty="0">
                <a:latin typeface="微软雅黑" panose="020B0503020204020204" pitchFamily="34" charset="-122"/>
                <a:ea typeface="微软雅黑" panose="020B0503020204020204" pitchFamily="34" charset="-122"/>
              </a:rPr>
              <a:t>制订计划的角度来看，分析、设计、构建和测试并不像我们所设想的那么容易</a:t>
            </a:r>
            <a:r>
              <a:rPr lang="zh-CN" altLang="en-US" sz="2400" b="1" dirty="0" smtClean="0">
                <a:latin typeface="微软雅黑" panose="020B0503020204020204" pitchFamily="34" charset="-122"/>
                <a:ea typeface="微软雅黑" panose="020B0503020204020204" pitchFamily="34" charset="-122"/>
              </a:rPr>
              <a:t>预测</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671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敏捷原则</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我们</a:t>
            </a:r>
            <a:r>
              <a:rPr lang="zh-CN" altLang="en-US" sz="2400" b="1" dirty="0">
                <a:latin typeface="微软雅黑" panose="020B0503020204020204" pitchFamily="34" charset="-122"/>
                <a:ea typeface="微软雅黑" panose="020B0503020204020204" pitchFamily="34" charset="-122"/>
              </a:rPr>
              <a:t>最优先要做的是通过尽早、持续交付有价值的软件来使客户</a:t>
            </a:r>
            <a:r>
              <a:rPr lang="zh-CN" altLang="en-US" sz="2400" b="1" dirty="0" smtClean="0">
                <a:latin typeface="微软雅黑" panose="020B0503020204020204" pitchFamily="34" charset="-122"/>
                <a:ea typeface="微软雅黑" panose="020B0503020204020204" pitchFamily="34" charset="-122"/>
              </a:rPr>
              <a:t>满意</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即使</a:t>
            </a:r>
            <a:r>
              <a:rPr lang="zh-CN" altLang="en-US" sz="2400" b="1" dirty="0">
                <a:latin typeface="微软雅黑" panose="020B0503020204020204" pitchFamily="34" charset="-122"/>
                <a:ea typeface="微软雅黑" panose="020B0503020204020204" pitchFamily="34" charset="-122"/>
              </a:rPr>
              <a:t>在开发的后期，也欢迎需求变更。敏捷过程利用变更为客户创造竞争</a:t>
            </a:r>
            <a:r>
              <a:rPr lang="zh-CN" altLang="en-US" sz="2400" b="1" dirty="0" smtClean="0">
                <a:latin typeface="微软雅黑" panose="020B0503020204020204" pitchFamily="34" charset="-122"/>
                <a:ea typeface="微软雅黑" panose="020B0503020204020204" pitchFamily="34" charset="-122"/>
              </a:rPr>
              <a:t>优势</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经常</a:t>
            </a:r>
            <a:r>
              <a:rPr lang="zh-CN" altLang="en-US" sz="2400" b="1" dirty="0">
                <a:latin typeface="微软雅黑" panose="020B0503020204020204" pitchFamily="34" charset="-122"/>
                <a:ea typeface="微软雅黑" panose="020B0503020204020204" pitchFamily="34" charset="-122"/>
              </a:rPr>
              <a:t>交付可运行软件，交付的间隔可以从几个星期到几个月，交付的时间间隔</a:t>
            </a:r>
            <a:r>
              <a:rPr lang="zh-CN" altLang="en-US" sz="2400" b="1" dirty="0" smtClean="0">
                <a:latin typeface="微软雅黑" panose="020B0503020204020204" pitchFamily="34" charset="-122"/>
                <a:ea typeface="微软雅黑" panose="020B0503020204020204" pitchFamily="34" charset="-122"/>
              </a:rPr>
              <a:t>越短越好</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整个项目开发期间，业务人员和开发人员必须天天都在一起</a:t>
            </a:r>
            <a:r>
              <a:rPr lang="zh-CN" altLang="en-US" sz="2400" b="1" dirty="0" smtClean="0">
                <a:latin typeface="微软雅黑" panose="020B0503020204020204" pitchFamily="34" charset="-122"/>
                <a:ea typeface="微软雅黑" panose="020B0503020204020204" pitchFamily="34" charset="-122"/>
              </a:rPr>
              <a:t>工作</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围绕</a:t>
            </a:r>
            <a:r>
              <a:rPr lang="zh-CN" altLang="en-US" sz="2400" b="1" dirty="0">
                <a:latin typeface="微软雅黑" panose="020B0503020204020204" pitchFamily="34" charset="-122"/>
                <a:ea typeface="微软雅黑" panose="020B0503020204020204" pitchFamily="34" charset="-122"/>
              </a:rPr>
              <a:t>有积极性的个人构建项目。给他们提供所需的环境和支持，并且信任他们能够完成</a:t>
            </a:r>
            <a:r>
              <a:rPr lang="zh-CN" altLang="en-US" sz="2400" b="1" dirty="0" smtClean="0">
                <a:latin typeface="微软雅黑" panose="020B0503020204020204" pitchFamily="34" charset="-122"/>
                <a:ea typeface="微软雅黑" panose="020B0503020204020204" pitchFamily="34" charset="-122"/>
              </a:rPr>
              <a:t>工作</a:t>
            </a:r>
            <a:endParaRPr lang="zh-CN" altLang="en-US"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935860" y="447675"/>
            <a:ext cx="3560440" cy="6262687"/>
          </a:xfrm>
          <a:prstGeom prst="rect">
            <a:avLst/>
          </a:prstGeom>
        </p:spPr>
      </p:pic>
    </p:spTree>
    <p:extLst>
      <p:ext uri="{BB962C8B-B14F-4D97-AF65-F5344CB8AC3E}">
        <p14:creationId xmlns:p14="http://schemas.microsoft.com/office/powerpoint/2010/main" val="282117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软件工程三要素</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42745"/>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三要素</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过程、方法</a:t>
            </a:r>
            <a:r>
              <a:rPr lang="zh-CN" altLang="en-US" sz="2400" b="1" dirty="0" smtClean="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工具</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软件工程</a:t>
            </a:r>
            <a:r>
              <a:rPr lang="zh-CN" altLang="en-US" sz="2400" b="1" dirty="0">
                <a:solidFill>
                  <a:srgbClr val="FF0000"/>
                </a:solidFill>
                <a:latin typeface="微软雅黑" panose="020B0503020204020204" pitchFamily="34" charset="-122"/>
                <a:ea typeface="微软雅黑" panose="020B0503020204020204" pitchFamily="34" charset="-122"/>
              </a:rPr>
              <a:t>过程</a:t>
            </a:r>
            <a:r>
              <a:rPr lang="zh-CN" altLang="en-US" sz="2400" b="1" dirty="0">
                <a:latin typeface="微软雅黑" panose="020B0503020204020204" pitchFamily="34" charset="-122"/>
                <a:ea typeface="微软雅黑" panose="020B0503020204020204" pitchFamily="34" charset="-122"/>
              </a:rPr>
              <a:t>是为了获得高质量的软件所需要完成的一系列任务框架，它规定了完成各项任务的工作</a:t>
            </a:r>
            <a:r>
              <a:rPr lang="zh-CN" altLang="en-US" sz="2400" b="1" dirty="0" smtClean="0">
                <a:latin typeface="微软雅黑" panose="020B0503020204020204" pitchFamily="34" charset="-122"/>
                <a:ea typeface="微软雅黑" panose="020B0503020204020204" pitchFamily="34" charset="-122"/>
              </a:rPr>
              <a:t>步骤</a:t>
            </a:r>
            <a:endParaRPr lang="en-US" altLang="zh-CN" sz="2400" b="1" dirty="0" smtClean="0">
              <a:latin typeface="微软雅黑" panose="020B0503020204020204" pitchFamily="34" charset="-122"/>
              <a:ea typeface="微软雅黑" panose="020B0503020204020204" pitchFamily="34" charset="-122"/>
            </a:endParaRPr>
          </a:p>
          <a:p>
            <a:pPr mar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软件工程</a:t>
            </a:r>
            <a:r>
              <a:rPr lang="zh-CN" altLang="en-US" sz="2400" b="1" dirty="0">
                <a:solidFill>
                  <a:srgbClr val="FF0000"/>
                </a:solidFill>
                <a:latin typeface="微软雅黑" panose="020B0503020204020204" pitchFamily="34" charset="-122"/>
                <a:ea typeface="微软雅黑" panose="020B0503020204020204" pitchFamily="34" charset="-122"/>
              </a:rPr>
              <a:t>方法</a:t>
            </a:r>
            <a:r>
              <a:rPr lang="zh-CN" altLang="en-US" sz="2400" b="1" dirty="0">
                <a:latin typeface="微软雅黑" panose="020B0503020204020204" pitchFamily="34" charset="-122"/>
                <a:ea typeface="微软雅黑" panose="020B0503020204020204" pitchFamily="34" charset="-122"/>
              </a:rPr>
              <a:t>为软件开发提供</a:t>
            </a:r>
            <a:r>
              <a:rPr lang="zh-CN" altLang="en-US" sz="2400" b="1" dirty="0" smtClean="0">
                <a:latin typeface="微软雅黑" panose="020B0503020204020204" pitchFamily="34" charset="-122"/>
                <a:ea typeface="微软雅黑" panose="020B0503020204020204" pitchFamily="34" charset="-122"/>
              </a:rPr>
              <a:t>了“如何做”的技术</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a:t>
            </a:r>
            <a:r>
              <a:rPr lang="zh-CN" altLang="en-US" sz="2400" b="1" dirty="0">
                <a:latin typeface="微软雅黑" panose="020B0503020204020204" pitchFamily="34" charset="-122"/>
                <a:ea typeface="微软雅黑" panose="020B0503020204020204" pitchFamily="34" charset="-122"/>
              </a:rPr>
              <a:t>工程</a:t>
            </a:r>
            <a:r>
              <a:rPr lang="zh-CN" altLang="en-US" sz="2400" b="1" dirty="0" smtClean="0">
                <a:solidFill>
                  <a:srgbClr val="FF0000"/>
                </a:solidFill>
                <a:latin typeface="微软雅黑" panose="020B0503020204020204" pitchFamily="34" charset="-122"/>
                <a:ea typeface="微软雅黑" panose="020B0503020204020204" pitchFamily="34" charset="-122"/>
              </a:rPr>
              <a:t>工具</a:t>
            </a:r>
            <a:r>
              <a:rPr lang="zh-CN" altLang="en-US" sz="2400" b="1" dirty="0">
                <a:latin typeface="微软雅黑" panose="020B0503020204020204" pitchFamily="34" charset="-122"/>
                <a:ea typeface="微软雅黑" panose="020B0503020204020204" pitchFamily="34" charset="-122"/>
              </a:rPr>
              <a:t>为软件工程方法提供了自动的或半自动的软件支撑</a:t>
            </a:r>
            <a:r>
              <a:rPr lang="zh-CN" altLang="en-US" sz="2400" b="1" dirty="0" smtClean="0">
                <a:latin typeface="微软雅黑" panose="020B0503020204020204" pitchFamily="34" charset="-122"/>
                <a:ea typeface="微软雅黑" panose="020B0503020204020204" pitchFamily="34" charset="-122"/>
              </a:rPr>
              <a:t>环境</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32267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敏捷原则</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30343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startAt="7"/>
              <a:defRPr/>
            </a:pPr>
            <a:r>
              <a:rPr lang="zh-CN" altLang="en-US" sz="2400" b="1" dirty="0">
                <a:latin typeface="微软雅黑" panose="020B0503020204020204" pitchFamily="34" charset="-122"/>
                <a:ea typeface="微软雅黑" panose="020B0503020204020204" pitchFamily="34" charset="-122"/>
              </a:rPr>
              <a:t>在团队内部，最富有效果和效率的信息传递方法是面对面</a:t>
            </a:r>
            <a:r>
              <a:rPr lang="zh-CN" altLang="en-US" sz="2400" b="1" dirty="0" smtClean="0">
                <a:latin typeface="微软雅黑" panose="020B0503020204020204" pitchFamily="34" charset="-122"/>
                <a:ea typeface="微软雅黑" panose="020B0503020204020204" pitchFamily="34" charset="-122"/>
              </a:rPr>
              <a:t>交谈</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可</a:t>
            </a:r>
            <a:r>
              <a:rPr lang="zh-CN" altLang="en-US" sz="2400" b="1" dirty="0">
                <a:latin typeface="微软雅黑" panose="020B0503020204020204" pitchFamily="34" charset="-122"/>
                <a:ea typeface="微软雅黑" panose="020B0503020204020204" pitchFamily="34" charset="-122"/>
              </a:rPr>
              <a:t>运行软件是进度的首要度量</a:t>
            </a:r>
            <a:r>
              <a:rPr lang="zh-CN" altLang="en-US" sz="2400" b="1" dirty="0" smtClean="0">
                <a:latin typeface="微软雅黑" panose="020B0503020204020204" pitchFamily="34" charset="-122"/>
                <a:ea typeface="微软雅黑" panose="020B0503020204020204" pitchFamily="34" charset="-122"/>
              </a:rPr>
              <a:t>标准</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敏捷</a:t>
            </a:r>
            <a:r>
              <a:rPr lang="zh-CN" altLang="en-US" sz="2400" b="1" dirty="0">
                <a:latin typeface="微软雅黑" panose="020B0503020204020204" pitchFamily="34" charset="-122"/>
                <a:ea typeface="微软雅黑" panose="020B0503020204020204" pitchFamily="34" charset="-122"/>
              </a:rPr>
              <a:t>过程提倡可持续的开发速度。责任人、开发者和用户应该能够保持一种长期、稳定的开发</a:t>
            </a:r>
            <a:r>
              <a:rPr lang="zh-CN" altLang="en-US" sz="2400" b="1" dirty="0" smtClean="0">
                <a:latin typeface="微软雅黑" panose="020B0503020204020204" pitchFamily="34" charset="-122"/>
                <a:ea typeface="微软雅黑" panose="020B0503020204020204" pitchFamily="34" charset="-122"/>
              </a:rPr>
              <a:t>速度</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不断</a:t>
            </a:r>
            <a:r>
              <a:rPr lang="zh-CN" altLang="en-US" sz="2400" b="1" dirty="0">
                <a:latin typeface="微软雅黑" panose="020B0503020204020204" pitchFamily="34" charset="-122"/>
                <a:ea typeface="微软雅黑" panose="020B0503020204020204" pitchFamily="34" charset="-122"/>
              </a:rPr>
              <a:t>地关注优秀的技能和好的设计会增强敏捷</a:t>
            </a:r>
            <a:r>
              <a:rPr lang="zh-CN" altLang="en-US" sz="2400" b="1" dirty="0" smtClean="0">
                <a:latin typeface="微软雅黑" panose="020B0503020204020204" pitchFamily="34" charset="-122"/>
                <a:ea typeface="微软雅黑" panose="020B0503020204020204" pitchFamily="34" charset="-122"/>
              </a:rPr>
              <a:t>能力</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简单</a:t>
            </a:r>
            <a:r>
              <a:rPr lang="zh-CN" altLang="en-US" sz="2400" b="1" dirty="0">
                <a:latin typeface="微软雅黑" panose="020B0503020204020204" pitchFamily="34" charset="-122"/>
                <a:ea typeface="微软雅黑" panose="020B0503020204020204" pitchFamily="34" charset="-122"/>
              </a:rPr>
              <a:t>是必要</a:t>
            </a:r>
            <a:r>
              <a:rPr lang="zh-CN" altLang="en-US" sz="2400" b="1" dirty="0" smtClean="0">
                <a:latin typeface="微软雅黑" panose="020B0503020204020204" pitchFamily="34" charset="-122"/>
                <a:ea typeface="微软雅黑" panose="020B0503020204020204" pitchFamily="34" charset="-122"/>
              </a:rPr>
              <a:t>的</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好的</a:t>
            </a:r>
            <a:r>
              <a:rPr lang="zh-CN" altLang="en-US" sz="2400" b="1" dirty="0">
                <a:latin typeface="微软雅黑" panose="020B0503020204020204" pitchFamily="34" charset="-122"/>
                <a:ea typeface="微软雅黑" panose="020B0503020204020204" pitchFamily="34" charset="-122"/>
              </a:rPr>
              <a:t>架构、需求和设计出自于自组织</a:t>
            </a:r>
            <a:r>
              <a:rPr lang="zh-CN" altLang="en-US" sz="2400" b="1" dirty="0" smtClean="0">
                <a:latin typeface="微软雅黑" panose="020B0503020204020204" pitchFamily="34" charset="-122"/>
                <a:ea typeface="微软雅黑" panose="020B0503020204020204" pitchFamily="34" charset="-122"/>
              </a:rPr>
              <a:t>团队</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7"/>
              <a:defRPr/>
            </a:pPr>
            <a:r>
              <a:rPr lang="zh-CN" altLang="en-US" sz="2400" b="1" dirty="0" smtClean="0">
                <a:latin typeface="微软雅黑" panose="020B0503020204020204" pitchFamily="34" charset="-122"/>
                <a:ea typeface="微软雅黑" panose="020B0503020204020204" pitchFamily="34" charset="-122"/>
              </a:rPr>
              <a:t>每</a:t>
            </a:r>
            <a:r>
              <a:rPr lang="zh-CN" altLang="en-US" sz="2400" b="1" dirty="0">
                <a:latin typeface="微软雅黑" panose="020B0503020204020204" pitchFamily="34" charset="-122"/>
                <a:ea typeface="微软雅黑" panose="020B0503020204020204" pitchFamily="34" charset="-122"/>
              </a:rPr>
              <a:t>隔一定时间，团队会反省如何才能更有效地工作，并相应调整自己的</a:t>
            </a:r>
            <a:r>
              <a:rPr lang="zh-CN" altLang="en-US" sz="2400" b="1" dirty="0" smtClean="0">
                <a:latin typeface="微软雅黑" panose="020B0503020204020204" pitchFamily="34" charset="-122"/>
                <a:ea typeface="微软雅黑" panose="020B0503020204020204" pitchFamily="34" charset="-122"/>
              </a:rPr>
              <a:t>行为</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235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fontScale="92500"/>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极限编程（</a:t>
            </a:r>
            <a:r>
              <a:rPr lang="en-US" altLang="zh-CN" sz="3600" dirty="0" err="1">
                <a:latin typeface="微软雅黑" panose="020B0503020204020204" pitchFamily="34" charset="-122"/>
                <a:ea typeface="微软雅黑" panose="020B0503020204020204" pitchFamily="34" charset="-122"/>
              </a:rPr>
              <a:t>eXtreme</a:t>
            </a:r>
            <a:r>
              <a:rPr lang="en-US" altLang="zh-CN" sz="3600" dirty="0">
                <a:latin typeface="微软雅黑" panose="020B0503020204020204" pitchFamily="34" charset="-122"/>
                <a:ea typeface="微软雅黑" panose="020B0503020204020204" pitchFamily="34" charset="-122"/>
              </a:rPr>
              <a:t> Programming</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XP</a:t>
            </a:r>
            <a:r>
              <a:rPr lang="zh-CN" altLang="en-US" sz="3600" dirty="0">
                <a:latin typeface="微软雅黑" panose="020B0503020204020204" pitchFamily="34" charset="-122"/>
                <a:ea typeface="微软雅黑" panose="020B0503020204020204" pitchFamily="34" charset="-122"/>
              </a:rPr>
              <a:t>）</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848617"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使用最广泛的敏捷过程，最初由</a:t>
            </a:r>
            <a:r>
              <a:rPr lang="en-US" altLang="zh-CN" sz="2400" b="1" dirty="0">
                <a:latin typeface="微软雅黑" panose="020B0503020204020204" pitchFamily="34" charset="-122"/>
                <a:ea typeface="微软雅黑" panose="020B0503020204020204" pitchFamily="34" charset="-122"/>
              </a:rPr>
              <a:t>Kent Beck</a:t>
            </a:r>
            <a:r>
              <a:rPr lang="zh-CN" altLang="en-US" sz="2400" b="1" dirty="0" smtClean="0">
                <a:latin typeface="微软雅黑" panose="020B0503020204020204" pitchFamily="34" charset="-122"/>
                <a:ea typeface="微软雅黑" panose="020B0503020204020204" pitchFamily="34" charset="-122"/>
              </a:rPr>
              <a:t>提出</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en-US" altLang="zh-CN" sz="2400" b="1" dirty="0" smtClean="0">
                <a:latin typeface="微软雅黑" panose="020B0503020204020204" pitchFamily="34" charset="-122"/>
                <a:ea typeface="微软雅黑" panose="020B0503020204020204" pitchFamily="34" charset="-122"/>
              </a:rPr>
              <a:t>XP</a:t>
            </a:r>
            <a:r>
              <a:rPr lang="zh-CN" altLang="en-US" sz="2400" b="1" dirty="0">
                <a:latin typeface="微软雅黑" panose="020B0503020204020204" pitchFamily="34" charset="-122"/>
                <a:ea typeface="微软雅黑" panose="020B0503020204020204" pitchFamily="34" charset="-122"/>
              </a:rPr>
              <a:t>包含了策划、设计、编码和测试</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个框架活动的规则和实践</a:t>
            </a:r>
          </a:p>
        </p:txBody>
      </p:sp>
      <p:pic>
        <p:nvPicPr>
          <p:cNvPr id="2" name="图片 1"/>
          <p:cNvPicPr>
            <a:picLocks noChangeAspect="1"/>
          </p:cNvPicPr>
          <p:nvPr/>
        </p:nvPicPr>
        <p:blipFill rotWithShape="1">
          <a:blip r:embed="rId3"/>
          <a:srcRect t="22853"/>
          <a:stretch/>
        </p:blipFill>
        <p:spPr>
          <a:xfrm>
            <a:off x="2869361" y="2778827"/>
            <a:ext cx="5713266" cy="3693860"/>
          </a:xfrm>
          <a:prstGeom prst="rect">
            <a:avLst/>
          </a:prstGeom>
        </p:spPr>
      </p:pic>
    </p:spTree>
    <p:extLst>
      <p:ext uri="{BB962C8B-B14F-4D97-AF65-F5344CB8AC3E}">
        <p14:creationId xmlns:p14="http://schemas.microsoft.com/office/powerpoint/2010/main" val="362129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软件开发模型的选择</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8" y="154497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在软件开发过程中，使开发工作受到制约和影响的主要因素在于项目性质和软件开发环境</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应对待软件开发的规模、类型、质量要求、交付工期、需求明确度、投资、可复用性及开发者掌握的资源等情况进行重点分析</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这些内容反映了项目软件的基本特性以及开发环境对开发过程的基本影响</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316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660388"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软件开发模型选择的因素</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8" y="1544979"/>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软件规模</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软件类型</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软件质量要求</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交付</a:t>
            </a:r>
            <a:r>
              <a:rPr lang="zh-CN" altLang="en-US" sz="2400" b="1" dirty="0" smtClean="0">
                <a:latin typeface="微软雅黑" panose="020B0503020204020204" pitchFamily="34" charset="-122"/>
                <a:ea typeface="微软雅黑" panose="020B0503020204020204" pitchFamily="34" charset="-122"/>
              </a:rPr>
              <a:t>工期</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客户需求明确度</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投资</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可复用性</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开发</a:t>
            </a:r>
            <a:r>
              <a:rPr lang="zh-CN" altLang="en-US" sz="2400" b="1" dirty="0" smtClean="0">
                <a:latin typeface="微软雅黑" panose="020B0503020204020204" pitchFamily="34" charset="-122"/>
                <a:ea typeface="微软雅黑" panose="020B0503020204020204" pitchFamily="34" charset="-122"/>
              </a:rPr>
              <a:t>者掌握的资源</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22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D3A644F7-A9D7-499E-9054-3B9D1AD349C4}"/>
              </a:ext>
            </a:extLst>
          </p:cNvPr>
          <p:cNvSpPr txBox="1">
            <a:spLocks/>
          </p:cNvSpPr>
          <p:nvPr/>
        </p:nvSpPr>
        <p:spPr>
          <a:xfrm>
            <a:off x="684150" y="1640909"/>
            <a:ext cx="9619909" cy="501919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endParaRPr lang="en-US" altLang="zh-CN" sz="2800" b="1" dirty="0">
              <a:latin typeface="微软雅黑" panose="020B0503020204020204" pitchFamily="34" charset="-122"/>
              <a:ea typeface="微软雅黑" panose="020B0503020204020204" pitchFamily="34" charset="-122"/>
            </a:endParaRPr>
          </a:p>
        </p:txBody>
      </p:sp>
      <p:sp>
        <p:nvSpPr>
          <p:cNvPr id="4" name="Title 1">
            <a:extLst>
              <a:ext uri="{FF2B5EF4-FFF2-40B4-BE49-F238E27FC236}">
                <a16:creationId xmlns:a16="http://schemas.microsoft.com/office/drawing/2014/main" id="{22D43E5E-5D08-4E1D-88B6-6476AED0945C}"/>
              </a:ext>
            </a:extLst>
          </p:cNvPr>
          <p:cNvSpPr txBox="1">
            <a:spLocks noChangeArrowheads="1"/>
          </p:cNvSpPr>
          <p:nvPr/>
        </p:nvSpPr>
        <p:spPr>
          <a:xfrm>
            <a:off x="377076" y="641455"/>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latin typeface="微软雅黑" panose="020B0503020204020204" pitchFamily="34" charset="-122"/>
                <a:ea typeface="微软雅黑" panose="020B0503020204020204" pitchFamily="34" charset="-122"/>
              </a:rPr>
              <a:t>本节内容</a:t>
            </a:r>
            <a:endParaRPr lang="en-US" altLang="zh-CN" sz="3600" dirty="0">
              <a:latin typeface="微软雅黑" panose="020B0503020204020204" pitchFamily="34" charset="-122"/>
              <a:ea typeface="微软雅黑" panose="020B0503020204020204" pitchFamily="34" charset="-122"/>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2800" dirty="0">
                <a:solidFill>
                  <a:srgbClr val="000000"/>
                </a:solidFill>
                <a:latin typeface="华文仿宋" panose="02010600040101010101" pitchFamily="2" charset="-122"/>
                <a:ea typeface="华文仿宋" panose="02010600040101010101" pitchFamily="2" charset="-122"/>
                <a:cs typeface="+mn-cs"/>
              </a:rPr>
              <a:t>Readings</a:t>
            </a:r>
          </a:p>
        </p:txBody>
      </p:sp>
      <p:sp>
        <p:nvSpPr>
          <p:cNvPr id="6" name="TextBox 5">
            <a:extLst>
              <a:ext uri="{FF2B5EF4-FFF2-40B4-BE49-F238E27FC236}">
                <a16:creationId xmlns:a16="http://schemas.microsoft.com/office/drawing/2014/main" id="{63AB9142-7A79-4124-9AD2-E79BAA1D93C7}"/>
              </a:ext>
            </a:extLst>
          </p:cNvPr>
          <p:cNvSpPr txBox="1"/>
          <p:nvPr/>
        </p:nvSpPr>
        <p:spPr>
          <a:xfrm>
            <a:off x="684150" y="2045492"/>
            <a:ext cx="11592012" cy="2862322"/>
          </a:xfrm>
          <a:prstGeom prst="rect">
            <a:avLst/>
          </a:prstGeom>
          <a:noFill/>
        </p:spPr>
        <p:txBody>
          <a:bodyPr wrap="square">
            <a:spAutoFit/>
          </a:bodyPr>
          <a:lstStyle/>
          <a:p>
            <a:pPr>
              <a:lnSpc>
                <a:spcPct val="150000"/>
              </a:lnSpc>
              <a:spcBef>
                <a:spcPts val="1200"/>
              </a:spcBef>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rPr>
              <a:t>软件工程概论</a:t>
            </a: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，郑人杰，马素霞等</a:t>
            </a:r>
            <a:r>
              <a:rPr lang="zh-CN" altLang="en-US" sz="2800" dirty="0" smtClean="0">
                <a:solidFill>
                  <a:srgbClr val="000000"/>
                </a:solidFill>
                <a:latin typeface="微软雅黑" panose="020B0503020204020204" pitchFamily="34" charset="-122"/>
                <a:ea typeface="微软雅黑" panose="020B0503020204020204" pitchFamily="34" charset="-122"/>
              </a:rPr>
              <a:t>著</a:t>
            </a:r>
            <a:r>
              <a:rPr lang="zh-CN" altLang="en-US" sz="2800" dirty="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第二章</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1200"/>
              </a:spcBef>
            </a:pPr>
            <a:r>
              <a:rPr lang="en-US" altLang="zh-CN" sz="2800" dirty="0">
                <a:solidFill>
                  <a:srgbClr val="000000"/>
                </a:solidFill>
                <a:latin typeface="微软雅黑" panose="020B0503020204020204" pitchFamily="34" charset="-122"/>
                <a:ea typeface="微软雅黑" panose="020B0503020204020204" pitchFamily="34" charset="-122"/>
              </a:rPr>
              <a:t>《UML</a:t>
            </a:r>
            <a:r>
              <a:rPr lang="zh-CN" altLang="en-US" sz="2800" dirty="0">
                <a:solidFill>
                  <a:srgbClr val="000000"/>
                </a:solidFill>
                <a:latin typeface="微软雅黑" panose="020B0503020204020204" pitchFamily="34" charset="-122"/>
                <a:ea typeface="微软雅黑" panose="020B0503020204020204" pitchFamily="34" charset="-122"/>
              </a:rPr>
              <a:t>系统建模与系统分析</a:t>
            </a:r>
            <a:r>
              <a:rPr lang="en-US" altLang="zh-CN" sz="2800" dirty="0" smtClean="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刁成嘉</a:t>
            </a:r>
            <a:r>
              <a:rPr lang="zh-CN" altLang="en-US" sz="2800" dirty="0" smtClean="0">
                <a:solidFill>
                  <a:srgbClr val="000000"/>
                </a:solidFill>
                <a:latin typeface="微软雅黑" panose="020B0503020204020204" pitchFamily="34" charset="-122"/>
                <a:ea typeface="微软雅黑" panose="020B0503020204020204" pitchFamily="34" charset="-122"/>
              </a:rPr>
              <a:t>著</a:t>
            </a:r>
            <a:r>
              <a:rPr lang="zh-CN" altLang="en-US" sz="2800" dirty="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第一章</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1200"/>
              </a:spcBef>
            </a:pP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软件工程：实践者的研究方法</a:t>
            </a:r>
            <a:r>
              <a:rPr lang="en-US" altLang="zh-CN" sz="2800" dirty="0" smtClean="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，罗</a:t>
            </a:r>
            <a:r>
              <a:rPr lang="zh-CN" altLang="en-US" sz="2800" dirty="0">
                <a:solidFill>
                  <a:srgbClr val="000000"/>
                </a:solidFill>
                <a:latin typeface="微软雅黑" panose="020B0503020204020204" pitchFamily="34" charset="-122"/>
                <a:ea typeface="微软雅黑" panose="020B0503020204020204" pitchFamily="34" charset="-122"/>
              </a:rPr>
              <a:t>杰</a:t>
            </a:r>
            <a:r>
              <a:rPr lang="en-US" altLang="zh-CN" sz="2800" dirty="0">
                <a:solidFill>
                  <a:srgbClr val="000000"/>
                </a:solidFill>
                <a:latin typeface="微软雅黑" panose="020B0503020204020204" pitchFamily="34" charset="-122"/>
                <a:ea typeface="微软雅黑" panose="020B0503020204020204" pitchFamily="34" charset="-122"/>
              </a:rPr>
              <a:t>S.</a:t>
            </a:r>
            <a:r>
              <a:rPr lang="zh-CN" altLang="en-US" sz="2800" dirty="0">
                <a:solidFill>
                  <a:srgbClr val="000000"/>
                </a:solidFill>
                <a:latin typeface="微软雅黑" panose="020B0503020204020204" pitchFamily="34" charset="-122"/>
                <a:ea typeface="微软雅黑" panose="020B0503020204020204" pitchFamily="34" charset="-122"/>
              </a:rPr>
              <a:t>普莱斯曼等</a:t>
            </a:r>
            <a:r>
              <a:rPr lang="zh-CN" altLang="en-US" sz="2800" dirty="0" smtClean="0">
                <a:solidFill>
                  <a:srgbClr val="000000"/>
                </a:solidFill>
                <a:latin typeface="微软雅黑" panose="020B0503020204020204" pitchFamily="34" charset="-122"/>
                <a:ea typeface="微软雅黑" panose="020B0503020204020204" pitchFamily="34" charset="-122"/>
              </a:rPr>
              <a:t>著</a:t>
            </a:r>
            <a:r>
              <a:rPr lang="zh-CN" altLang="en-US" sz="2800">
                <a:solidFill>
                  <a:srgbClr val="000000"/>
                </a:solidFill>
                <a:latin typeface="微软雅黑" panose="020B0503020204020204" pitchFamily="34" charset="-122"/>
                <a:ea typeface="微软雅黑" panose="020B0503020204020204" pitchFamily="34" charset="-122"/>
              </a:rPr>
              <a:t>，</a:t>
            </a:r>
            <a:r>
              <a:rPr lang="zh-CN" altLang="en-US" sz="2800" smtClean="0">
                <a:solidFill>
                  <a:srgbClr val="000000"/>
                </a:solidFill>
                <a:latin typeface="微软雅黑" panose="020B0503020204020204" pitchFamily="34" charset="-122"/>
                <a:ea typeface="微软雅黑" panose="020B0503020204020204" pitchFamily="34" charset="-122"/>
              </a:rPr>
              <a:t>第二章</a:t>
            </a:r>
            <a:endParaRPr lang="zh-CN" altLang="en-US" sz="2800" dirty="0">
              <a:solidFill>
                <a:srgbClr val="000000"/>
              </a:solidFill>
              <a:latin typeface="微软雅黑" panose="020B0503020204020204" pitchFamily="34" charset="-122"/>
              <a:ea typeface="微软雅黑" panose="020B0503020204020204" pitchFamily="34" charset="-122"/>
            </a:endParaRPr>
          </a:p>
          <a:p>
            <a:pPr lvl="1">
              <a:spcBef>
                <a:spcPts val="1200"/>
              </a:spcBef>
              <a:buClr>
                <a:schemeClr val="tx1"/>
              </a:buClr>
            </a:pPr>
            <a:endPar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365811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37606" y="2667591"/>
            <a:ext cx="11478350" cy="138800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lnSpc>
                <a:spcPct val="150000"/>
              </a:lnSpc>
              <a:buNone/>
              <a:defRPr/>
            </a:pPr>
            <a:r>
              <a:rPr lang="en-US" altLang="zh-CN" sz="4000" b="1" dirty="0" smtClean="0">
                <a:latin typeface="微软雅黑" panose="020B0503020204020204" pitchFamily="34" charset="-122"/>
                <a:ea typeface="微软雅黑" panose="020B0503020204020204" pitchFamily="34" charset="-122"/>
              </a:rPr>
              <a:t>Thanks</a:t>
            </a:r>
            <a:endParaRPr lang="zh-CN" altLang="en-US" sz="4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3185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4083702" y="1156515"/>
            <a:ext cx="4214322" cy="5313295"/>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软件工程基础</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软件生命周期</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solidFill>
                  <a:srgbClr val="FF0000"/>
                </a:solidFill>
                <a:latin typeface="微软雅黑" panose="020B0503020204020204" pitchFamily="34" charset="-122"/>
                <a:ea typeface="微软雅黑" panose="020B0503020204020204" pitchFamily="34" charset="-122"/>
              </a:rPr>
              <a:t>软件过程模型</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软件项目管理</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系统分析方法与问题定义</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需求分析与需求获取</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用例建模与用例描述</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结构化系统分析与设计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面向对象方法概述</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面向对象建模与</a:t>
            </a:r>
            <a:r>
              <a:rPr lang="en-US" altLang="zh-CN" sz="2000" b="1" dirty="0" smtClean="0">
                <a:latin typeface="微软雅黑" panose="020B0503020204020204" pitchFamily="34" charset="-122"/>
                <a:ea typeface="微软雅黑" panose="020B0503020204020204" pitchFamily="34" charset="-122"/>
              </a:rPr>
              <a:t>UML</a:t>
            </a: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软件系统动态建模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软件系统静态建模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数据库设计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综合案例分析</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考前复习</a:t>
            </a:r>
            <a:endParaRPr lang="en-US" altLang="zh-CN" sz="2000" b="1" dirty="0" smtClean="0">
              <a:latin typeface="微软雅黑" panose="020B0503020204020204" pitchFamily="34" charset="-122"/>
              <a:ea typeface="微软雅黑" panose="020B0503020204020204" pitchFamily="34" charset="-122"/>
            </a:endParaRPr>
          </a:p>
          <a:p>
            <a:pPr marL="0" indent="0" algn="just">
              <a:lnSpc>
                <a:spcPct val="100000"/>
              </a:lnSpc>
              <a:spcBef>
                <a:spcPct val="20000"/>
              </a:spcBef>
              <a:buNone/>
              <a:defRPr/>
            </a:pPr>
            <a:endParaRPr lang="zh-CN" altLang="en-US" sz="2000" b="1" dirty="0">
              <a:latin typeface="微软雅黑" panose="020B0503020204020204" pitchFamily="34" charset="-122"/>
              <a:ea typeface="微软雅黑" panose="020B0503020204020204" pitchFamily="34" charset="-122"/>
            </a:endParaRPr>
          </a:p>
        </p:txBody>
      </p:sp>
      <p:sp>
        <p:nvSpPr>
          <p:cNvPr id="3" name="Title 1">
            <a:extLst>
              <a:ext uri="{FF2B5EF4-FFF2-40B4-BE49-F238E27FC236}">
                <a16:creationId xmlns:a16="http://schemas.microsoft.com/office/drawing/2014/main" id="{EB14362D-CFD4-4362-A8C1-4EE5210F9EB2}"/>
              </a:ext>
            </a:extLst>
          </p:cNvPr>
          <p:cNvSpPr txBox="1">
            <a:spLocks noChangeArrowheads="1"/>
          </p:cNvSpPr>
          <p:nvPr/>
        </p:nvSpPr>
        <p:spPr>
          <a:xfrm>
            <a:off x="4365499" y="45961"/>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课程计划</a:t>
            </a:r>
            <a:endParaRPr lang="zh-CN" altLang="en-US" sz="3600" dirty="0">
              <a:latin typeface="微软雅黑" panose="020B0503020204020204" pitchFamily="34" charset="-122"/>
              <a:ea typeface="微软雅黑" panose="020B0503020204020204" pitchFamily="34" charset="-122"/>
            </a:endParaRPr>
          </a:p>
        </p:txBody>
      </p:sp>
      <p:sp>
        <p:nvSpPr>
          <p:cNvPr id="4" name="左大括号 3"/>
          <p:cNvSpPr/>
          <p:nvPr/>
        </p:nvSpPr>
        <p:spPr>
          <a:xfrm>
            <a:off x="3784121" y="1156515"/>
            <a:ext cx="138022" cy="1069100"/>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7" name="左大括号 6"/>
          <p:cNvSpPr/>
          <p:nvPr/>
        </p:nvSpPr>
        <p:spPr>
          <a:xfrm>
            <a:off x="3784121" y="5871713"/>
            <a:ext cx="161559" cy="388190"/>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 name="左大括号 7"/>
          <p:cNvSpPr/>
          <p:nvPr/>
        </p:nvSpPr>
        <p:spPr>
          <a:xfrm>
            <a:off x="3784121" y="5239109"/>
            <a:ext cx="161559" cy="632604"/>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4" name="左大括号 13"/>
          <p:cNvSpPr/>
          <p:nvPr/>
        </p:nvSpPr>
        <p:spPr>
          <a:xfrm>
            <a:off x="3779170" y="3738509"/>
            <a:ext cx="138022" cy="1330768"/>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 name="文本框 1"/>
          <p:cNvSpPr txBox="1"/>
          <p:nvPr/>
        </p:nvSpPr>
        <p:spPr>
          <a:xfrm>
            <a:off x="1621766" y="1506399"/>
            <a:ext cx="185018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软件工程的基础</a:t>
            </a:r>
            <a:endParaRPr lang="zh-CN" altLang="en-US"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91" y="2338334"/>
            <a:ext cx="3088256" cy="1330768"/>
            <a:chOff x="912191" y="2338334"/>
            <a:chExt cx="3088256" cy="1330768"/>
          </a:xfrm>
        </p:grpSpPr>
        <p:sp>
          <p:nvSpPr>
            <p:cNvPr id="6" name="左大括号 5"/>
            <p:cNvSpPr/>
            <p:nvPr/>
          </p:nvSpPr>
          <p:spPr>
            <a:xfrm>
              <a:off x="3784121" y="2338334"/>
              <a:ext cx="138022" cy="1330768"/>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0" name="文本框 9"/>
            <p:cNvSpPr txBox="1"/>
            <p:nvPr/>
          </p:nvSpPr>
          <p:spPr>
            <a:xfrm>
              <a:off x="912191" y="2703988"/>
              <a:ext cx="3088256" cy="646331"/>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系统分析与需求描述</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结构化设计方法</a:t>
              </a:r>
              <a:endParaRPr lang="zh-CN" altLang="en-US" b="1" dirty="0">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325240" y="4178576"/>
            <a:ext cx="2262158"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面向对象的设计方法</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540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9">
                                            <p:txEl>
                                              <p:pRg st="1" end="1"/>
                                            </p:txEl>
                                          </p:spTgt>
                                        </p:tgtEl>
                                        <p:attrNameLst>
                                          <p:attrName>style.color</p:attrName>
                                        </p:attrNameLst>
                                      </p:cBhvr>
                                      <p:to>
                                        <a:srgbClr val="FF0000"/>
                                      </p:to>
                                    </p:animClr>
                                    <p:animClr clrSpc="rgb" dir="cw">
                                      <p:cBhvr>
                                        <p:cTn id="7" dur="500" fill="hold"/>
                                        <p:tgtEl>
                                          <p:spTgt spid="9">
                                            <p:txEl>
                                              <p:pRg st="1" end="1"/>
                                            </p:txEl>
                                          </p:spTgt>
                                        </p:tgtEl>
                                        <p:attrNameLst>
                                          <p:attrName>fillcolor</p:attrName>
                                        </p:attrNameLst>
                                      </p:cBhvr>
                                      <p:to>
                                        <a:srgbClr val="FF0000"/>
                                      </p:to>
                                    </p:animClr>
                                    <p:set>
                                      <p:cBhvr>
                                        <p:cTn id="8" dur="500" fill="hold"/>
                                        <p:tgtEl>
                                          <p:spTgt spid="9">
                                            <p:txEl>
                                              <p:pRg st="1" end="1"/>
                                            </p:txEl>
                                          </p:spTgt>
                                        </p:tgtEl>
                                        <p:attrNameLst>
                                          <p:attrName>fill.type</p:attrName>
                                        </p:attrNameLst>
                                      </p:cBhvr>
                                      <p:to>
                                        <p:strVal val="solid"/>
                                      </p:to>
                                    </p:set>
                                    <p:set>
                                      <p:cBhvr>
                                        <p:cTn id="9" dur="500" fill="hold"/>
                                        <p:tgtEl>
                                          <p:spTgt spid="9">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1840</TotalTime>
  <Words>6589</Words>
  <Application>Microsoft Office PowerPoint</Application>
  <PresentationFormat>宽屏</PresentationFormat>
  <Paragraphs>591</Paragraphs>
  <Slides>85</Slides>
  <Notes>83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85</vt:i4>
      </vt:variant>
    </vt:vector>
  </HeadingPairs>
  <TitlesOfParts>
    <vt:vector size="95" baseType="lpstr">
      <vt:lpstr>等线</vt:lpstr>
      <vt:lpstr>等线 Light</vt:lpstr>
      <vt:lpstr>华文仿宋</vt:lpstr>
      <vt:lpstr>宋体</vt:lpstr>
      <vt:lpstr>微软雅黑</vt:lpstr>
      <vt:lpstr>Arial</vt:lpstr>
      <vt:lpstr>Bahnschrift SemiBold Condensed</vt:lpstr>
      <vt:lpstr>Impact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陈 书悦</dc:creator>
  <cp:lastModifiedBy>Liu haiming</cp:lastModifiedBy>
  <cp:revision>124</cp:revision>
  <dcterms:created xsi:type="dcterms:W3CDTF">2022-01-23T14:07:41Z</dcterms:created>
  <dcterms:modified xsi:type="dcterms:W3CDTF">2022-03-08T02:43:12Z</dcterms:modified>
</cp:coreProperties>
</file>